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18"/>
  </p:notesMasterIdLst>
  <p:handoutMasterIdLst>
    <p:handoutMasterId r:id="rId19"/>
  </p:handoutMasterIdLst>
  <p:sldIdLst>
    <p:sldId id="256" r:id="rId3"/>
    <p:sldId id="388" r:id="rId4"/>
    <p:sldId id="387" r:id="rId5"/>
    <p:sldId id="376" r:id="rId6"/>
    <p:sldId id="273" r:id="rId7"/>
    <p:sldId id="385" r:id="rId8"/>
    <p:sldId id="386" r:id="rId9"/>
    <p:sldId id="367" r:id="rId10"/>
    <p:sldId id="374" r:id="rId11"/>
    <p:sldId id="389" r:id="rId12"/>
    <p:sldId id="390" r:id="rId13"/>
    <p:sldId id="391" r:id="rId14"/>
    <p:sldId id="392" r:id="rId15"/>
    <p:sldId id="393" r:id="rId16"/>
    <p:sldId id="394" r:id="rId17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816" userDrawn="1">
          <p15:clr>
            <a:srgbClr val="A4A3A4"/>
          </p15:clr>
        </p15:guide>
        <p15:guide id="3" orient="horz" pos="3840" userDrawn="1">
          <p15:clr>
            <a:srgbClr val="A4A3A4"/>
          </p15:clr>
        </p15:guide>
        <p15:guide id="4" orient="horz" pos="1056" userDrawn="1">
          <p15:clr>
            <a:srgbClr val="A4A3A4"/>
          </p15:clr>
        </p15:guide>
        <p15:guide id="5" pos="2880" userDrawn="1">
          <p15:clr>
            <a:srgbClr val="A4A3A4"/>
          </p15:clr>
        </p15:guide>
        <p15:guide id="6" pos="288" userDrawn="1">
          <p15:clr>
            <a:srgbClr val="A4A3A4"/>
          </p15:clr>
        </p15:guide>
        <p15:guide id="7" pos="54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1A295A"/>
    <a:srgbClr val="F2C314"/>
    <a:srgbClr val="24408F"/>
    <a:srgbClr val="2440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9"/>
    <p:restoredTop sz="87883" autoAdjust="0"/>
  </p:normalViewPr>
  <p:slideViewPr>
    <p:cSldViewPr>
      <p:cViewPr varScale="1">
        <p:scale>
          <a:sx n="114" d="100"/>
          <a:sy n="114" d="100"/>
        </p:scale>
        <p:origin x="1788" y="102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68" y="87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C4D930-D7F4-49C0-8DF7-B19852D8FC0C}" type="doc">
      <dgm:prSet loTypeId="urn:microsoft.com/office/officeart/2005/8/layout/architecture" loCatId="hierarchy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ABAF8AE-92A0-49E8-92D8-6F7EA424BE1D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IT infrastructure</a:t>
          </a:r>
          <a:br>
            <a:rPr lang="en-US" sz="3200" dirty="0"/>
          </a:br>
          <a:endParaRPr lang="en-US" sz="3200" dirty="0"/>
        </a:p>
      </dgm:t>
    </dgm:pt>
    <dgm:pt modelId="{BC16B200-9302-470A-9EB4-A34BD9CB0DF4}" type="parTrans" cxnId="{7CF97196-735A-4895-858E-42991E2DB17F}">
      <dgm:prSet/>
      <dgm:spPr/>
      <dgm:t>
        <a:bodyPr/>
        <a:lstStyle/>
        <a:p>
          <a:endParaRPr lang="en-US" sz="1200"/>
        </a:p>
      </dgm:t>
    </dgm:pt>
    <dgm:pt modelId="{C3AB81EF-03C5-4E04-AB77-8A6B9BCAF7C3}" type="sibTrans" cxnId="{7CF97196-735A-4895-858E-42991E2DB17F}">
      <dgm:prSet/>
      <dgm:spPr/>
      <dgm:t>
        <a:bodyPr/>
        <a:lstStyle/>
        <a:p>
          <a:endParaRPr lang="en-US" sz="1200"/>
        </a:p>
      </dgm:t>
    </dgm:pt>
    <dgm:pt modelId="{B74A2848-35A3-4B5F-A61B-EAE19F4D846A}">
      <dgm:prSet phldrT="[Text]" custT="1"/>
      <dgm:spPr/>
      <dgm:t>
        <a:bodyPr/>
        <a:lstStyle/>
        <a:p>
          <a:r>
            <a:rPr lang="en-US" sz="1400" dirty="0"/>
            <a:t>Guest Operating System 1</a:t>
          </a:r>
        </a:p>
      </dgm:t>
    </dgm:pt>
    <dgm:pt modelId="{EFFE1833-B3DC-4C8D-A26C-9AF4A3AA9CF4}" type="parTrans" cxnId="{CF4158D5-F4F8-4247-9EA1-1A166A0F7775}">
      <dgm:prSet/>
      <dgm:spPr/>
      <dgm:t>
        <a:bodyPr/>
        <a:lstStyle/>
        <a:p>
          <a:endParaRPr lang="en-US" sz="1200"/>
        </a:p>
      </dgm:t>
    </dgm:pt>
    <dgm:pt modelId="{32A8C4EA-A9DF-4EBE-8234-8D6A442DD179}" type="sibTrans" cxnId="{CF4158D5-F4F8-4247-9EA1-1A166A0F7775}">
      <dgm:prSet/>
      <dgm:spPr/>
      <dgm:t>
        <a:bodyPr/>
        <a:lstStyle/>
        <a:p>
          <a:endParaRPr lang="en-US" sz="1200"/>
        </a:p>
      </dgm:t>
    </dgm:pt>
    <dgm:pt modelId="{0C4EC197-0BDD-4814-95CC-6E54D811F16A}">
      <dgm:prSet phldrT="[Text]" custT="1"/>
      <dgm:spPr/>
      <dgm:t>
        <a:bodyPr/>
        <a:lstStyle/>
        <a:p>
          <a:r>
            <a:rPr lang="en-US" sz="1400" dirty="0"/>
            <a:t>Application 1</a:t>
          </a:r>
        </a:p>
      </dgm:t>
    </dgm:pt>
    <dgm:pt modelId="{8077EE4A-5CEF-492D-A8DD-2C1FE11D7352}" type="parTrans" cxnId="{31FACB31-E925-4AA6-841E-2D24C6AFC227}">
      <dgm:prSet/>
      <dgm:spPr/>
      <dgm:t>
        <a:bodyPr/>
        <a:lstStyle/>
        <a:p>
          <a:endParaRPr lang="en-US" sz="1200"/>
        </a:p>
      </dgm:t>
    </dgm:pt>
    <dgm:pt modelId="{86B76488-43A6-4F8C-A7AE-60DC98DC12B0}" type="sibTrans" cxnId="{31FACB31-E925-4AA6-841E-2D24C6AFC227}">
      <dgm:prSet/>
      <dgm:spPr/>
      <dgm:t>
        <a:bodyPr/>
        <a:lstStyle/>
        <a:p>
          <a:endParaRPr lang="en-US" sz="1200"/>
        </a:p>
      </dgm:t>
    </dgm:pt>
    <dgm:pt modelId="{028BDC95-937D-4802-B794-64DB00D7200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/>
            <a:t>Application 2</a:t>
          </a:r>
        </a:p>
      </dgm:t>
    </dgm:pt>
    <dgm:pt modelId="{4CFF64FD-D040-4A19-9D67-978D9A614DC1}" type="parTrans" cxnId="{46C3EE65-2600-4F81-8F4A-918B131C1E0F}">
      <dgm:prSet/>
      <dgm:spPr/>
      <dgm:t>
        <a:bodyPr/>
        <a:lstStyle/>
        <a:p>
          <a:endParaRPr lang="en-US" sz="1200"/>
        </a:p>
      </dgm:t>
    </dgm:pt>
    <dgm:pt modelId="{879AABD2-2737-4B9B-BA54-F6FA296071AA}" type="sibTrans" cxnId="{46C3EE65-2600-4F81-8F4A-918B131C1E0F}">
      <dgm:prSet/>
      <dgm:spPr/>
      <dgm:t>
        <a:bodyPr/>
        <a:lstStyle/>
        <a:p>
          <a:endParaRPr lang="en-US" sz="1200"/>
        </a:p>
      </dgm:t>
    </dgm:pt>
    <dgm:pt modelId="{F6973EE2-3D37-476C-8098-F0E9AE425294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Application 3</a:t>
          </a:r>
        </a:p>
      </dgm:t>
    </dgm:pt>
    <dgm:pt modelId="{1FBE4BCC-EB57-479C-8146-8FB94C49AA44}" type="parTrans" cxnId="{D1F9B63B-FC00-4036-9FC0-2EBF012424D6}">
      <dgm:prSet/>
      <dgm:spPr/>
      <dgm:t>
        <a:bodyPr/>
        <a:lstStyle/>
        <a:p>
          <a:endParaRPr lang="en-US" sz="1200"/>
        </a:p>
      </dgm:t>
    </dgm:pt>
    <dgm:pt modelId="{35EF0AE6-830E-4D39-A32B-4732602492C9}" type="sibTrans" cxnId="{D1F9B63B-FC00-4036-9FC0-2EBF012424D6}">
      <dgm:prSet/>
      <dgm:spPr/>
      <dgm:t>
        <a:bodyPr/>
        <a:lstStyle/>
        <a:p>
          <a:endParaRPr lang="en-US" sz="1200"/>
        </a:p>
      </dgm:t>
    </dgm:pt>
    <dgm:pt modelId="{367DD5FC-C7D0-4C76-ADDF-18AA014D4203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/>
            <a:t>Binaries &amp; Libraries 2</a:t>
          </a:r>
        </a:p>
      </dgm:t>
    </dgm:pt>
    <dgm:pt modelId="{2B73A380-44BC-4C64-9220-96CC1E48D72C}" type="parTrans" cxnId="{44E710C3-904A-4B2D-9394-948883A202A3}">
      <dgm:prSet/>
      <dgm:spPr/>
      <dgm:t>
        <a:bodyPr/>
        <a:lstStyle/>
        <a:p>
          <a:endParaRPr lang="en-US" sz="1200"/>
        </a:p>
      </dgm:t>
    </dgm:pt>
    <dgm:pt modelId="{0ACC5F5D-1E97-43D0-A03F-135D64D44627}" type="sibTrans" cxnId="{44E710C3-904A-4B2D-9394-948883A202A3}">
      <dgm:prSet/>
      <dgm:spPr/>
      <dgm:t>
        <a:bodyPr/>
        <a:lstStyle/>
        <a:p>
          <a:endParaRPr lang="en-US" sz="1200"/>
        </a:p>
      </dgm:t>
    </dgm:pt>
    <dgm:pt modelId="{A86A6130-CEB2-49F6-A7A4-831D680EC8DA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Binaries &amp; Libraries 3</a:t>
          </a:r>
        </a:p>
      </dgm:t>
    </dgm:pt>
    <dgm:pt modelId="{6633D973-59F3-4F5D-892B-82BADE887BDC}" type="parTrans" cxnId="{467471E5-A039-4A6D-A076-EE91704845F6}">
      <dgm:prSet/>
      <dgm:spPr/>
      <dgm:t>
        <a:bodyPr/>
        <a:lstStyle/>
        <a:p>
          <a:endParaRPr lang="en-US" sz="1200"/>
        </a:p>
      </dgm:t>
    </dgm:pt>
    <dgm:pt modelId="{A6D09C55-849A-4D86-A904-8507E3CD1607}" type="sibTrans" cxnId="{467471E5-A039-4A6D-A076-EE91704845F6}">
      <dgm:prSet/>
      <dgm:spPr/>
      <dgm:t>
        <a:bodyPr/>
        <a:lstStyle/>
        <a:p>
          <a:endParaRPr lang="en-US" sz="1200"/>
        </a:p>
      </dgm:t>
    </dgm:pt>
    <dgm:pt modelId="{640DE0DA-022E-412A-8643-6D86E0FFA0E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/>
            <a:t>Hypervisor</a:t>
          </a:r>
        </a:p>
      </dgm:t>
    </dgm:pt>
    <dgm:pt modelId="{61834ED6-C91B-433D-9179-A02F8A86BA1A}" type="parTrans" cxnId="{D3725C6F-ABC1-490B-B286-35A14F5A99E9}">
      <dgm:prSet/>
      <dgm:spPr/>
      <dgm:t>
        <a:bodyPr/>
        <a:lstStyle/>
        <a:p>
          <a:endParaRPr lang="en-US" sz="1200"/>
        </a:p>
      </dgm:t>
    </dgm:pt>
    <dgm:pt modelId="{F67C02AD-0D80-4A65-86E1-557D98E44D06}" type="sibTrans" cxnId="{D3725C6F-ABC1-490B-B286-35A14F5A99E9}">
      <dgm:prSet/>
      <dgm:spPr/>
      <dgm:t>
        <a:bodyPr/>
        <a:lstStyle/>
        <a:p>
          <a:endParaRPr lang="en-US" sz="1200"/>
        </a:p>
      </dgm:t>
    </dgm:pt>
    <dgm:pt modelId="{EB58460B-7E76-42D6-8E9D-EE58E9E92D2B}">
      <dgm:prSet phldrT="[Text]" custT="1"/>
      <dgm:spPr/>
      <dgm:t>
        <a:bodyPr/>
        <a:lstStyle/>
        <a:p>
          <a:r>
            <a:rPr lang="en-US" sz="1400" dirty="0"/>
            <a:t>Binaries &amp; Libraries 1</a:t>
          </a:r>
        </a:p>
      </dgm:t>
    </dgm:pt>
    <dgm:pt modelId="{5532A3DC-CA58-454E-8702-8120CF6541F3}" type="parTrans" cxnId="{C64D7144-E4E4-48E4-AEBB-C9850B4A48C8}">
      <dgm:prSet/>
      <dgm:spPr/>
      <dgm:t>
        <a:bodyPr/>
        <a:lstStyle/>
        <a:p>
          <a:endParaRPr lang="en-US" sz="1200"/>
        </a:p>
      </dgm:t>
    </dgm:pt>
    <dgm:pt modelId="{AD61FADF-253E-4AA0-9F01-446FD475054E}" type="sibTrans" cxnId="{C64D7144-E4E4-48E4-AEBB-C9850B4A48C8}">
      <dgm:prSet/>
      <dgm:spPr/>
      <dgm:t>
        <a:bodyPr/>
        <a:lstStyle/>
        <a:p>
          <a:endParaRPr lang="en-US" sz="1200"/>
        </a:p>
      </dgm:t>
    </dgm:pt>
    <dgm:pt modelId="{E104EA33-158B-4738-BAFE-C3E8BBC68268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dirty="0"/>
            <a:t>Guest Operating System 2</a:t>
          </a:r>
        </a:p>
      </dgm:t>
    </dgm:pt>
    <dgm:pt modelId="{15074821-FD63-4C71-9E3F-F1C070F112AD}" type="parTrans" cxnId="{8176A7E5-7085-44B3-9BAB-B4F1B00B6F85}">
      <dgm:prSet/>
      <dgm:spPr/>
      <dgm:t>
        <a:bodyPr/>
        <a:lstStyle/>
        <a:p>
          <a:endParaRPr lang="en-US" sz="1200"/>
        </a:p>
      </dgm:t>
    </dgm:pt>
    <dgm:pt modelId="{CF37BEA2-AF13-408D-B9C7-97CA3F49B5D0}" type="sibTrans" cxnId="{8176A7E5-7085-44B3-9BAB-B4F1B00B6F85}">
      <dgm:prSet/>
      <dgm:spPr/>
      <dgm:t>
        <a:bodyPr/>
        <a:lstStyle/>
        <a:p>
          <a:endParaRPr lang="en-US" sz="1200"/>
        </a:p>
      </dgm:t>
    </dgm:pt>
    <dgm:pt modelId="{F8B95552-10B4-4CD4-BB35-A9B9D55186A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Guest Operating System 3</a:t>
          </a:r>
        </a:p>
      </dgm:t>
    </dgm:pt>
    <dgm:pt modelId="{224C64F5-ED8D-4221-AC6A-84752C70E852}" type="parTrans" cxnId="{5A06871A-4B2F-47A2-86C8-A1689AEE8A20}">
      <dgm:prSet/>
      <dgm:spPr/>
      <dgm:t>
        <a:bodyPr/>
        <a:lstStyle/>
        <a:p>
          <a:endParaRPr lang="en-US" sz="1200"/>
        </a:p>
      </dgm:t>
    </dgm:pt>
    <dgm:pt modelId="{177A9519-438E-48FB-A873-97BA09EA05A2}" type="sibTrans" cxnId="{5A06871A-4B2F-47A2-86C8-A1689AEE8A20}">
      <dgm:prSet/>
      <dgm:spPr/>
      <dgm:t>
        <a:bodyPr/>
        <a:lstStyle/>
        <a:p>
          <a:endParaRPr lang="en-US" sz="1200"/>
        </a:p>
      </dgm:t>
    </dgm:pt>
    <dgm:pt modelId="{5F1C5B7C-C237-45E9-B622-B7AC55650662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/>
            <a:t>Host Operating System</a:t>
          </a:r>
        </a:p>
      </dgm:t>
    </dgm:pt>
    <dgm:pt modelId="{E6271490-C480-4C87-A62F-8E559078D455}" type="parTrans" cxnId="{82E7F13B-4845-4877-8E1C-037813619443}">
      <dgm:prSet/>
      <dgm:spPr/>
      <dgm:t>
        <a:bodyPr/>
        <a:lstStyle/>
        <a:p>
          <a:endParaRPr lang="en-US" sz="1200"/>
        </a:p>
      </dgm:t>
    </dgm:pt>
    <dgm:pt modelId="{2232ACD7-A0C1-4631-BEC3-114A33632A3B}" type="sibTrans" cxnId="{82E7F13B-4845-4877-8E1C-037813619443}">
      <dgm:prSet/>
      <dgm:spPr/>
      <dgm:t>
        <a:bodyPr/>
        <a:lstStyle/>
        <a:p>
          <a:endParaRPr lang="en-US" sz="1200"/>
        </a:p>
      </dgm:t>
    </dgm:pt>
    <dgm:pt modelId="{23595C30-E951-452A-AB80-7BCDC2FDD739}" type="pres">
      <dgm:prSet presAssocID="{2DC4D930-D7F4-49C0-8DF7-B19852D8FC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20C8F81-7CFE-4D3C-8216-E21EDE7BAB78}" type="pres">
      <dgm:prSet presAssocID="{0ABAF8AE-92A0-49E8-92D8-6F7EA424BE1D}" presName="vertOne" presStyleCnt="0"/>
      <dgm:spPr/>
    </dgm:pt>
    <dgm:pt modelId="{760BC714-E871-4DC5-85FB-FD94006851C2}" type="pres">
      <dgm:prSet presAssocID="{0ABAF8AE-92A0-49E8-92D8-6F7EA424BE1D}" presName="txOne" presStyleLbl="node0" presStyleIdx="0" presStyleCnt="1" custScaleY="159535" custLinFactNeighborX="592">
        <dgm:presLayoutVars>
          <dgm:chPref val="3"/>
        </dgm:presLayoutVars>
      </dgm:prSet>
      <dgm:spPr/>
    </dgm:pt>
    <dgm:pt modelId="{C6BADA91-C7E6-4D57-A344-A72AEBCD596B}" type="pres">
      <dgm:prSet presAssocID="{0ABAF8AE-92A0-49E8-92D8-6F7EA424BE1D}" presName="parTransOne" presStyleCnt="0"/>
      <dgm:spPr/>
    </dgm:pt>
    <dgm:pt modelId="{5C89B69F-BCE9-46D3-B852-F3ADB5C63457}" type="pres">
      <dgm:prSet presAssocID="{0ABAF8AE-92A0-49E8-92D8-6F7EA424BE1D}" presName="horzOne" presStyleCnt="0"/>
      <dgm:spPr/>
    </dgm:pt>
    <dgm:pt modelId="{6EA9F9F8-25A6-49CC-8C82-C0786A68B004}" type="pres">
      <dgm:prSet presAssocID="{5F1C5B7C-C237-45E9-B622-B7AC55650662}" presName="vertTwo" presStyleCnt="0"/>
      <dgm:spPr/>
    </dgm:pt>
    <dgm:pt modelId="{150911C7-E56E-464C-90A6-A8CAD68FC440}" type="pres">
      <dgm:prSet presAssocID="{5F1C5B7C-C237-45E9-B622-B7AC55650662}" presName="txTwo" presStyleLbl="node2" presStyleIdx="0" presStyleCnt="1" custScaleY="49819">
        <dgm:presLayoutVars>
          <dgm:chPref val="3"/>
        </dgm:presLayoutVars>
      </dgm:prSet>
      <dgm:spPr/>
    </dgm:pt>
    <dgm:pt modelId="{BD56640C-C14B-441B-A746-38EBFD06F592}" type="pres">
      <dgm:prSet presAssocID="{5F1C5B7C-C237-45E9-B622-B7AC55650662}" presName="parTransTwo" presStyleCnt="0"/>
      <dgm:spPr/>
    </dgm:pt>
    <dgm:pt modelId="{A605B25B-3740-4B39-9D73-B709FA403477}" type="pres">
      <dgm:prSet presAssocID="{5F1C5B7C-C237-45E9-B622-B7AC55650662}" presName="horzTwo" presStyleCnt="0"/>
      <dgm:spPr/>
    </dgm:pt>
    <dgm:pt modelId="{93977580-1C0F-4657-99E5-AAA42A14B365}" type="pres">
      <dgm:prSet presAssocID="{640DE0DA-022E-412A-8643-6D86E0FFA0E7}" presName="vertThree" presStyleCnt="0"/>
      <dgm:spPr/>
    </dgm:pt>
    <dgm:pt modelId="{0E322044-122C-4ADA-B2E8-3C15B8C3902A}" type="pres">
      <dgm:prSet presAssocID="{640DE0DA-022E-412A-8643-6D86E0FFA0E7}" presName="txThree" presStyleLbl="node3" presStyleIdx="0" presStyleCnt="1" custScaleY="37191">
        <dgm:presLayoutVars>
          <dgm:chPref val="3"/>
        </dgm:presLayoutVars>
      </dgm:prSet>
      <dgm:spPr/>
    </dgm:pt>
    <dgm:pt modelId="{D13F0BD0-3506-40B8-87CB-8D14805B6391}" type="pres">
      <dgm:prSet presAssocID="{640DE0DA-022E-412A-8643-6D86E0FFA0E7}" presName="parTransThree" presStyleCnt="0"/>
      <dgm:spPr/>
    </dgm:pt>
    <dgm:pt modelId="{9D07AA4B-2258-4CA2-9BB7-8D413A362357}" type="pres">
      <dgm:prSet presAssocID="{640DE0DA-022E-412A-8643-6D86E0FFA0E7}" presName="horzThree" presStyleCnt="0"/>
      <dgm:spPr/>
    </dgm:pt>
    <dgm:pt modelId="{E10D64FE-8A71-4712-AC2F-8F1C9A7DA5BB}" type="pres">
      <dgm:prSet presAssocID="{B74A2848-35A3-4B5F-A61B-EAE19F4D846A}" presName="vertFour" presStyleCnt="0">
        <dgm:presLayoutVars>
          <dgm:chPref val="3"/>
        </dgm:presLayoutVars>
      </dgm:prSet>
      <dgm:spPr/>
    </dgm:pt>
    <dgm:pt modelId="{CDAAE3D3-33D0-4F30-9546-FBFF22036ECA}" type="pres">
      <dgm:prSet presAssocID="{B74A2848-35A3-4B5F-A61B-EAE19F4D846A}" presName="txFour" presStyleLbl="node4" presStyleIdx="0" presStyleCnt="9" custScaleY="149186">
        <dgm:presLayoutVars>
          <dgm:chPref val="3"/>
        </dgm:presLayoutVars>
      </dgm:prSet>
      <dgm:spPr/>
    </dgm:pt>
    <dgm:pt modelId="{3AC10EB6-7C89-411F-B851-6B40BA56186A}" type="pres">
      <dgm:prSet presAssocID="{B74A2848-35A3-4B5F-A61B-EAE19F4D846A}" presName="parTransFour" presStyleCnt="0"/>
      <dgm:spPr/>
    </dgm:pt>
    <dgm:pt modelId="{051B7375-522E-46A9-952B-4A9B8013FFE9}" type="pres">
      <dgm:prSet presAssocID="{B74A2848-35A3-4B5F-A61B-EAE19F4D846A}" presName="horzFour" presStyleCnt="0"/>
      <dgm:spPr/>
    </dgm:pt>
    <dgm:pt modelId="{3069654C-182A-415E-8903-0BEC07ABEA41}" type="pres">
      <dgm:prSet presAssocID="{EB58460B-7E76-42D6-8E9D-EE58E9E92D2B}" presName="vertFour" presStyleCnt="0">
        <dgm:presLayoutVars>
          <dgm:chPref val="3"/>
        </dgm:presLayoutVars>
      </dgm:prSet>
      <dgm:spPr/>
    </dgm:pt>
    <dgm:pt modelId="{02C1773B-FE28-4262-951A-27090BE55D53}" type="pres">
      <dgm:prSet presAssocID="{EB58460B-7E76-42D6-8E9D-EE58E9E92D2B}" presName="txFour" presStyleLbl="node4" presStyleIdx="1" presStyleCnt="9" custScaleY="59674">
        <dgm:presLayoutVars>
          <dgm:chPref val="3"/>
        </dgm:presLayoutVars>
      </dgm:prSet>
      <dgm:spPr/>
    </dgm:pt>
    <dgm:pt modelId="{67EE425F-48D7-4A5F-9CAC-74379B65B56D}" type="pres">
      <dgm:prSet presAssocID="{EB58460B-7E76-42D6-8E9D-EE58E9E92D2B}" presName="parTransFour" presStyleCnt="0"/>
      <dgm:spPr/>
    </dgm:pt>
    <dgm:pt modelId="{D24A1FD8-BAB6-4462-B212-5D51E3FD96F9}" type="pres">
      <dgm:prSet presAssocID="{EB58460B-7E76-42D6-8E9D-EE58E9E92D2B}" presName="horzFour" presStyleCnt="0"/>
      <dgm:spPr/>
    </dgm:pt>
    <dgm:pt modelId="{77882AF3-98D1-4D79-9E20-D7CDA0B04DD9}" type="pres">
      <dgm:prSet presAssocID="{0C4EC197-0BDD-4814-95CC-6E54D811F16A}" presName="vertFour" presStyleCnt="0">
        <dgm:presLayoutVars>
          <dgm:chPref val="3"/>
        </dgm:presLayoutVars>
      </dgm:prSet>
      <dgm:spPr/>
    </dgm:pt>
    <dgm:pt modelId="{E895226F-E8AB-4B74-B7C2-EEE708AA279E}" type="pres">
      <dgm:prSet presAssocID="{0C4EC197-0BDD-4814-95CC-6E54D811F16A}" presName="txFour" presStyleLbl="node4" presStyleIdx="2" presStyleCnt="9" custScaleY="49539">
        <dgm:presLayoutVars>
          <dgm:chPref val="3"/>
        </dgm:presLayoutVars>
      </dgm:prSet>
      <dgm:spPr/>
    </dgm:pt>
    <dgm:pt modelId="{D0AB2C74-3737-440D-BD6D-5D5D24683EA4}" type="pres">
      <dgm:prSet presAssocID="{0C4EC197-0BDD-4814-95CC-6E54D811F16A}" presName="horzFour" presStyleCnt="0"/>
      <dgm:spPr/>
    </dgm:pt>
    <dgm:pt modelId="{A9753A0F-4157-4EDA-84E4-9B86639CBD47}" type="pres">
      <dgm:prSet presAssocID="{32A8C4EA-A9DF-4EBE-8234-8D6A442DD179}" presName="sibSpaceFour" presStyleCnt="0"/>
      <dgm:spPr/>
    </dgm:pt>
    <dgm:pt modelId="{5ACBF64B-3C4F-465A-872C-9106EA6EB2BC}" type="pres">
      <dgm:prSet presAssocID="{E104EA33-158B-4738-BAFE-C3E8BBC68268}" presName="vertFour" presStyleCnt="0">
        <dgm:presLayoutVars>
          <dgm:chPref val="3"/>
        </dgm:presLayoutVars>
      </dgm:prSet>
      <dgm:spPr/>
    </dgm:pt>
    <dgm:pt modelId="{CA1C04CD-AC00-49BE-968F-89087A4BE8C6}" type="pres">
      <dgm:prSet presAssocID="{E104EA33-158B-4738-BAFE-C3E8BBC68268}" presName="txFour" presStyleLbl="node4" presStyleIdx="3" presStyleCnt="9" custScaleY="150161">
        <dgm:presLayoutVars>
          <dgm:chPref val="3"/>
        </dgm:presLayoutVars>
      </dgm:prSet>
      <dgm:spPr/>
    </dgm:pt>
    <dgm:pt modelId="{B1B36FE9-31DA-4CF2-99CD-6DAB4EDECEE4}" type="pres">
      <dgm:prSet presAssocID="{E104EA33-158B-4738-BAFE-C3E8BBC68268}" presName="parTransFour" presStyleCnt="0"/>
      <dgm:spPr/>
    </dgm:pt>
    <dgm:pt modelId="{42B827E2-1772-4FFF-846D-8419337D5518}" type="pres">
      <dgm:prSet presAssocID="{E104EA33-158B-4738-BAFE-C3E8BBC68268}" presName="horzFour" presStyleCnt="0"/>
      <dgm:spPr/>
    </dgm:pt>
    <dgm:pt modelId="{48581F4C-8242-47B2-A57B-61736B43CAFF}" type="pres">
      <dgm:prSet presAssocID="{367DD5FC-C7D0-4C76-ADDF-18AA014D4203}" presName="vertFour" presStyleCnt="0">
        <dgm:presLayoutVars>
          <dgm:chPref val="3"/>
        </dgm:presLayoutVars>
      </dgm:prSet>
      <dgm:spPr/>
    </dgm:pt>
    <dgm:pt modelId="{CC6E00FD-D44B-450D-8C51-4367D81EE42F}" type="pres">
      <dgm:prSet presAssocID="{367DD5FC-C7D0-4C76-ADDF-18AA014D4203}" presName="txFour" presStyleLbl="node4" presStyleIdx="4" presStyleCnt="9" custScaleY="59530">
        <dgm:presLayoutVars>
          <dgm:chPref val="3"/>
        </dgm:presLayoutVars>
      </dgm:prSet>
      <dgm:spPr/>
    </dgm:pt>
    <dgm:pt modelId="{DBF275A6-DDD4-45CF-9B97-61599FB5A4C3}" type="pres">
      <dgm:prSet presAssocID="{367DD5FC-C7D0-4C76-ADDF-18AA014D4203}" presName="parTransFour" presStyleCnt="0"/>
      <dgm:spPr/>
    </dgm:pt>
    <dgm:pt modelId="{23086423-EA33-4356-A7D7-7D62E319800D}" type="pres">
      <dgm:prSet presAssocID="{367DD5FC-C7D0-4C76-ADDF-18AA014D4203}" presName="horzFour" presStyleCnt="0"/>
      <dgm:spPr/>
    </dgm:pt>
    <dgm:pt modelId="{A01541F7-AABA-4CFD-9F57-2E625EC65757}" type="pres">
      <dgm:prSet presAssocID="{028BDC95-937D-4802-B794-64DB00D72005}" presName="vertFour" presStyleCnt="0">
        <dgm:presLayoutVars>
          <dgm:chPref val="3"/>
        </dgm:presLayoutVars>
      </dgm:prSet>
      <dgm:spPr/>
    </dgm:pt>
    <dgm:pt modelId="{E077B234-7AF4-4DB8-B179-1A2E947C5A4B}" type="pres">
      <dgm:prSet presAssocID="{028BDC95-937D-4802-B794-64DB00D72005}" presName="txFour" presStyleLbl="node4" presStyleIdx="5" presStyleCnt="9" custScaleY="49539">
        <dgm:presLayoutVars>
          <dgm:chPref val="3"/>
        </dgm:presLayoutVars>
      </dgm:prSet>
      <dgm:spPr/>
    </dgm:pt>
    <dgm:pt modelId="{E37C63E5-47A5-4195-B52F-0357713B0172}" type="pres">
      <dgm:prSet presAssocID="{028BDC95-937D-4802-B794-64DB00D72005}" presName="horzFour" presStyleCnt="0"/>
      <dgm:spPr/>
    </dgm:pt>
    <dgm:pt modelId="{35540C04-BEDF-4CCE-8585-82A264E3EE11}" type="pres">
      <dgm:prSet presAssocID="{CF37BEA2-AF13-408D-B9C7-97CA3F49B5D0}" presName="sibSpaceFour" presStyleCnt="0"/>
      <dgm:spPr/>
    </dgm:pt>
    <dgm:pt modelId="{76CA97A8-338C-4084-8B57-C9CB537FA9DD}" type="pres">
      <dgm:prSet presAssocID="{F8B95552-10B4-4CD4-BB35-A9B9D55186A6}" presName="vertFour" presStyleCnt="0">
        <dgm:presLayoutVars>
          <dgm:chPref val="3"/>
        </dgm:presLayoutVars>
      </dgm:prSet>
      <dgm:spPr/>
    </dgm:pt>
    <dgm:pt modelId="{3A77887E-9F6C-45FB-A5D0-2FE1A8CD9AA9}" type="pres">
      <dgm:prSet presAssocID="{F8B95552-10B4-4CD4-BB35-A9B9D55186A6}" presName="txFour" presStyleLbl="node4" presStyleIdx="6" presStyleCnt="9" custScaleY="150554">
        <dgm:presLayoutVars>
          <dgm:chPref val="3"/>
        </dgm:presLayoutVars>
      </dgm:prSet>
      <dgm:spPr/>
    </dgm:pt>
    <dgm:pt modelId="{21BD6B47-CBC3-4DFF-921E-A9A85D4FA575}" type="pres">
      <dgm:prSet presAssocID="{F8B95552-10B4-4CD4-BB35-A9B9D55186A6}" presName="parTransFour" presStyleCnt="0"/>
      <dgm:spPr/>
    </dgm:pt>
    <dgm:pt modelId="{E9BFC120-9205-407C-A76E-38B18D312A25}" type="pres">
      <dgm:prSet presAssocID="{F8B95552-10B4-4CD4-BB35-A9B9D55186A6}" presName="horzFour" presStyleCnt="0"/>
      <dgm:spPr/>
    </dgm:pt>
    <dgm:pt modelId="{B805C249-CC76-401A-B4E3-1C72158D7771}" type="pres">
      <dgm:prSet presAssocID="{A86A6130-CEB2-49F6-A7A4-831D680EC8DA}" presName="vertFour" presStyleCnt="0">
        <dgm:presLayoutVars>
          <dgm:chPref val="3"/>
        </dgm:presLayoutVars>
      </dgm:prSet>
      <dgm:spPr/>
    </dgm:pt>
    <dgm:pt modelId="{DC0183DC-3811-4D08-A603-B9FD5A503CEC}" type="pres">
      <dgm:prSet presAssocID="{A86A6130-CEB2-49F6-A7A4-831D680EC8DA}" presName="txFour" presStyleLbl="node4" presStyleIdx="7" presStyleCnt="9" custScaleX="99851" custScaleY="59530">
        <dgm:presLayoutVars>
          <dgm:chPref val="3"/>
        </dgm:presLayoutVars>
      </dgm:prSet>
      <dgm:spPr/>
    </dgm:pt>
    <dgm:pt modelId="{2FF346A9-BB4D-4681-A639-DE40FB149BE9}" type="pres">
      <dgm:prSet presAssocID="{A86A6130-CEB2-49F6-A7A4-831D680EC8DA}" presName="parTransFour" presStyleCnt="0"/>
      <dgm:spPr/>
    </dgm:pt>
    <dgm:pt modelId="{49B650EE-F424-45E4-9F99-9AA83D415F23}" type="pres">
      <dgm:prSet presAssocID="{A86A6130-CEB2-49F6-A7A4-831D680EC8DA}" presName="horzFour" presStyleCnt="0"/>
      <dgm:spPr/>
    </dgm:pt>
    <dgm:pt modelId="{E2F5A2F9-DD37-4853-8618-D55AACBB37F1}" type="pres">
      <dgm:prSet presAssocID="{F6973EE2-3D37-476C-8098-F0E9AE425294}" presName="vertFour" presStyleCnt="0">
        <dgm:presLayoutVars>
          <dgm:chPref val="3"/>
        </dgm:presLayoutVars>
      </dgm:prSet>
      <dgm:spPr/>
    </dgm:pt>
    <dgm:pt modelId="{C1CE4097-3313-4370-A82D-C26CF4E94C11}" type="pres">
      <dgm:prSet presAssocID="{F6973EE2-3D37-476C-8098-F0E9AE425294}" presName="txFour" presStyleLbl="node4" presStyleIdx="8" presStyleCnt="9" custScaleY="49987">
        <dgm:presLayoutVars>
          <dgm:chPref val="3"/>
        </dgm:presLayoutVars>
      </dgm:prSet>
      <dgm:spPr/>
    </dgm:pt>
    <dgm:pt modelId="{3C6D66C1-FE22-44FD-8107-6914DBDFB924}" type="pres">
      <dgm:prSet presAssocID="{F6973EE2-3D37-476C-8098-F0E9AE425294}" presName="horzFour" presStyleCnt="0"/>
      <dgm:spPr/>
    </dgm:pt>
  </dgm:ptLst>
  <dgm:cxnLst>
    <dgm:cxn modelId="{AEA2BE02-9ECD-4895-96C8-31863BE092FB}" type="presOf" srcId="{640DE0DA-022E-412A-8643-6D86E0FFA0E7}" destId="{0E322044-122C-4ADA-B2E8-3C15B8C3902A}" srcOrd="0" destOrd="0" presId="urn:microsoft.com/office/officeart/2005/8/layout/architecture"/>
    <dgm:cxn modelId="{FE93C002-15AE-4656-A85B-AA5031ABFB56}" type="presOf" srcId="{028BDC95-937D-4802-B794-64DB00D72005}" destId="{E077B234-7AF4-4DB8-B179-1A2E947C5A4B}" srcOrd="0" destOrd="0" presId="urn:microsoft.com/office/officeart/2005/8/layout/architecture"/>
    <dgm:cxn modelId="{D8361406-9A68-46DA-B796-A641B56AA0A3}" type="presOf" srcId="{EB58460B-7E76-42D6-8E9D-EE58E9E92D2B}" destId="{02C1773B-FE28-4262-951A-27090BE55D53}" srcOrd="0" destOrd="0" presId="urn:microsoft.com/office/officeart/2005/8/layout/architecture"/>
    <dgm:cxn modelId="{5A06871A-4B2F-47A2-86C8-A1689AEE8A20}" srcId="{640DE0DA-022E-412A-8643-6D86E0FFA0E7}" destId="{F8B95552-10B4-4CD4-BB35-A9B9D55186A6}" srcOrd="2" destOrd="0" parTransId="{224C64F5-ED8D-4221-AC6A-84752C70E852}" sibTransId="{177A9519-438E-48FB-A873-97BA09EA05A2}"/>
    <dgm:cxn modelId="{31FACB31-E925-4AA6-841E-2D24C6AFC227}" srcId="{EB58460B-7E76-42D6-8E9D-EE58E9E92D2B}" destId="{0C4EC197-0BDD-4814-95CC-6E54D811F16A}" srcOrd="0" destOrd="0" parTransId="{8077EE4A-5CEF-492D-A8DD-2C1FE11D7352}" sibTransId="{86B76488-43A6-4F8C-A7AE-60DC98DC12B0}"/>
    <dgm:cxn modelId="{D1F9B63B-FC00-4036-9FC0-2EBF012424D6}" srcId="{A86A6130-CEB2-49F6-A7A4-831D680EC8DA}" destId="{F6973EE2-3D37-476C-8098-F0E9AE425294}" srcOrd="0" destOrd="0" parTransId="{1FBE4BCC-EB57-479C-8146-8FB94C49AA44}" sibTransId="{35EF0AE6-830E-4D39-A32B-4732602492C9}"/>
    <dgm:cxn modelId="{82E7F13B-4845-4877-8E1C-037813619443}" srcId="{0ABAF8AE-92A0-49E8-92D8-6F7EA424BE1D}" destId="{5F1C5B7C-C237-45E9-B622-B7AC55650662}" srcOrd="0" destOrd="0" parTransId="{E6271490-C480-4C87-A62F-8E559078D455}" sibTransId="{2232ACD7-A0C1-4631-BEC3-114A33632A3B}"/>
    <dgm:cxn modelId="{21A5E863-A91A-4FEE-A3C5-1CF9A3E32C99}" type="presOf" srcId="{367DD5FC-C7D0-4C76-ADDF-18AA014D4203}" destId="{CC6E00FD-D44B-450D-8C51-4367D81EE42F}" srcOrd="0" destOrd="0" presId="urn:microsoft.com/office/officeart/2005/8/layout/architecture"/>
    <dgm:cxn modelId="{C64D7144-E4E4-48E4-AEBB-C9850B4A48C8}" srcId="{B74A2848-35A3-4B5F-A61B-EAE19F4D846A}" destId="{EB58460B-7E76-42D6-8E9D-EE58E9E92D2B}" srcOrd="0" destOrd="0" parTransId="{5532A3DC-CA58-454E-8702-8120CF6541F3}" sibTransId="{AD61FADF-253E-4AA0-9F01-446FD475054E}"/>
    <dgm:cxn modelId="{46C3EE65-2600-4F81-8F4A-918B131C1E0F}" srcId="{367DD5FC-C7D0-4C76-ADDF-18AA014D4203}" destId="{028BDC95-937D-4802-B794-64DB00D72005}" srcOrd="0" destOrd="0" parTransId="{4CFF64FD-D040-4A19-9D67-978D9A614DC1}" sibTransId="{879AABD2-2737-4B9B-BA54-F6FA296071AA}"/>
    <dgm:cxn modelId="{5220114C-ECB4-4980-8A4D-DE5AFAC790FE}" type="presOf" srcId="{A86A6130-CEB2-49F6-A7A4-831D680EC8DA}" destId="{DC0183DC-3811-4D08-A603-B9FD5A503CEC}" srcOrd="0" destOrd="0" presId="urn:microsoft.com/office/officeart/2005/8/layout/architecture"/>
    <dgm:cxn modelId="{D3725C6F-ABC1-490B-B286-35A14F5A99E9}" srcId="{5F1C5B7C-C237-45E9-B622-B7AC55650662}" destId="{640DE0DA-022E-412A-8643-6D86E0FFA0E7}" srcOrd="0" destOrd="0" parTransId="{61834ED6-C91B-433D-9179-A02F8A86BA1A}" sibTransId="{F67C02AD-0D80-4A65-86E1-557D98E44D06}"/>
    <dgm:cxn modelId="{22832878-6AF0-4E48-AA0A-5848C4C35EEE}" type="presOf" srcId="{0ABAF8AE-92A0-49E8-92D8-6F7EA424BE1D}" destId="{760BC714-E871-4DC5-85FB-FD94006851C2}" srcOrd="0" destOrd="0" presId="urn:microsoft.com/office/officeart/2005/8/layout/architecture"/>
    <dgm:cxn modelId="{AB5DD48C-9FFF-4CD4-9494-8FEBC5C0DB5F}" type="presOf" srcId="{F6973EE2-3D37-476C-8098-F0E9AE425294}" destId="{C1CE4097-3313-4370-A82D-C26CF4E94C11}" srcOrd="0" destOrd="0" presId="urn:microsoft.com/office/officeart/2005/8/layout/architecture"/>
    <dgm:cxn modelId="{7CF97196-735A-4895-858E-42991E2DB17F}" srcId="{2DC4D930-D7F4-49C0-8DF7-B19852D8FC0C}" destId="{0ABAF8AE-92A0-49E8-92D8-6F7EA424BE1D}" srcOrd="0" destOrd="0" parTransId="{BC16B200-9302-470A-9EB4-A34BD9CB0DF4}" sibTransId="{C3AB81EF-03C5-4E04-AB77-8A6B9BCAF7C3}"/>
    <dgm:cxn modelId="{057B12AA-43B6-48BB-A4C9-E90239D5F096}" type="presOf" srcId="{5F1C5B7C-C237-45E9-B622-B7AC55650662}" destId="{150911C7-E56E-464C-90A6-A8CAD68FC440}" srcOrd="0" destOrd="0" presId="urn:microsoft.com/office/officeart/2005/8/layout/architecture"/>
    <dgm:cxn modelId="{3931DBB2-0142-4521-A3BE-864F9AA27A42}" type="presOf" srcId="{E104EA33-158B-4738-BAFE-C3E8BBC68268}" destId="{CA1C04CD-AC00-49BE-968F-89087A4BE8C6}" srcOrd="0" destOrd="0" presId="urn:microsoft.com/office/officeart/2005/8/layout/architecture"/>
    <dgm:cxn modelId="{44E710C3-904A-4B2D-9394-948883A202A3}" srcId="{E104EA33-158B-4738-BAFE-C3E8BBC68268}" destId="{367DD5FC-C7D0-4C76-ADDF-18AA014D4203}" srcOrd="0" destOrd="0" parTransId="{2B73A380-44BC-4C64-9220-96CC1E48D72C}" sibTransId="{0ACC5F5D-1E97-43D0-A03F-135D64D44627}"/>
    <dgm:cxn modelId="{FF8DE1C9-CA65-47CB-A8FD-80560CF2DFEF}" type="presOf" srcId="{B74A2848-35A3-4B5F-A61B-EAE19F4D846A}" destId="{CDAAE3D3-33D0-4F30-9546-FBFF22036ECA}" srcOrd="0" destOrd="0" presId="urn:microsoft.com/office/officeart/2005/8/layout/architecture"/>
    <dgm:cxn modelId="{2EA65FCE-D476-4733-8D8E-E1924C6295E8}" type="presOf" srcId="{0C4EC197-0BDD-4814-95CC-6E54D811F16A}" destId="{E895226F-E8AB-4B74-B7C2-EEE708AA279E}" srcOrd="0" destOrd="0" presId="urn:microsoft.com/office/officeart/2005/8/layout/architecture"/>
    <dgm:cxn modelId="{CF4158D5-F4F8-4247-9EA1-1A166A0F7775}" srcId="{640DE0DA-022E-412A-8643-6D86E0FFA0E7}" destId="{B74A2848-35A3-4B5F-A61B-EAE19F4D846A}" srcOrd="0" destOrd="0" parTransId="{EFFE1833-B3DC-4C8D-A26C-9AF4A3AA9CF4}" sibTransId="{32A8C4EA-A9DF-4EBE-8234-8D6A442DD179}"/>
    <dgm:cxn modelId="{3C8605E0-9AAC-448E-B30C-BF2C365EAA3C}" type="presOf" srcId="{2DC4D930-D7F4-49C0-8DF7-B19852D8FC0C}" destId="{23595C30-E951-452A-AB80-7BCDC2FDD739}" srcOrd="0" destOrd="0" presId="urn:microsoft.com/office/officeart/2005/8/layout/architecture"/>
    <dgm:cxn modelId="{C24ADCE4-845C-45D7-A450-4B386064247C}" type="presOf" srcId="{F8B95552-10B4-4CD4-BB35-A9B9D55186A6}" destId="{3A77887E-9F6C-45FB-A5D0-2FE1A8CD9AA9}" srcOrd="0" destOrd="0" presId="urn:microsoft.com/office/officeart/2005/8/layout/architecture"/>
    <dgm:cxn modelId="{467471E5-A039-4A6D-A076-EE91704845F6}" srcId="{F8B95552-10B4-4CD4-BB35-A9B9D55186A6}" destId="{A86A6130-CEB2-49F6-A7A4-831D680EC8DA}" srcOrd="0" destOrd="0" parTransId="{6633D973-59F3-4F5D-892B-82BADE887BDC}" sibTransId="{A6D09C55-849A-4D86-A904-8507E3CD1607}"/>
    <dgm:cxn modelId="{8176A7E5-7085-44B3-9BAB-B4F1B00B6F85}" srcId="{640DE0DA-022E-412A-8643-6D86E0FFA0E7}" destId="{E104EA33-158B-4738-BAFE-C3E8BBC68268}" srcOrd="1" destOrd="0" parTransId="{15074821-FD63-4C71-9E3F-F1C070F112AD}" sibTransId="{CF37BEA2-AF13-408D-B9C7-97CA3F49B5D0}"/>
    <dgm:cxn modelId="{DE7AC581-A35E-4BE3-831D-2743A76089EA}" type="presParOf" srcId="{23595C30-E951-452A-AB80-7BCDC2FDD739}" destId="{D20C8F81-7CFE-4D3C-8216-E21EDE7BAB78}" srcOrd="0" destOrd="0" presId="urn:microsoft.com/office/officeart/2005/8/layout/architecture"/>
    <dgm:cxn modelId="{C6005469-B6D3-4725-8EF5-6E58E0A9201E}" type="presParOf" srcId="{D20C8F81-7CFE-4D3C-8216-E21EDE7BAB78}" destId="{760BC714-E871-4DC5-85FB-FD94006851C2}" srcOrd="0" destOrd="0" presId="urn:microsoft.com/office/officeart/2005/8/layout/architecture"/>
    <dgm:cxn modelId="{932D1927-8C9A-4DD5-8D00-348B1AFBA150}" type="presParOf" srcId="{D20C8F81-7CFE-4D3C-8216-E21EDE7BAB78}" destId="{C6BADA91-C7E6-4D57-A344-A72AEBCD596B}" srcOrd="1" destOrd="0" presId="urn:microsoft.com/office/officeart/2005/8/layout/architecture"/>
    <dgm:cxn modelId="{EC88EE59-833E-4121-8B62-F83FCBE0840E}" type="presParOf" srcId="{D20C8F81-7CFE-4D3C-8216-E21EDE7BAB78}" destId="{5C89B69F-BCE9-46D3-B852-F3ADB5C63457}" srcOrd="2" destOrd="0" presId="urn:microsoft.com/office/officeart/2005/8/layout/architecture"/>
    <dgm:cxn modelId="{B484347A-0054-47C2-8C11-FBC5748807DB}" type="presParOf" srcId="{5C89B69F-BCE9-46D3-B852-F3ADB5C63457}" destId="{6EA9F9F8-25A6-49CC-8C82-C0786A68B004}" srcOrd="0" destOrd="0" presId="urn:microsoft.com/office/officeart/2005/8/layout/architecture"/>
    <dgm:cxn modelId="{CF04E9B6-58C0-41C3-AE2A-4CA93045A359}" type="presParOf" srcId="{6EA9F9F8-25A6-49CC-8C82-C0786A68B004}" destId="{150911C7-E56E-464C-90A6-A8CAD68FC440}" srcOrd="0" destOrd="0" presId="urn:microsoft.com/office/officeart/2005/8/layout/architecture"/>
    <dgm:cxn modelId="{C67F186D-C952-4249-A844-6140BF6CA531}" type="presParOf" srcId="{6EA9F9F8-25A6-49CC-8C82-C0786A68B004}" destId="{BD56640C-C14B-441B-A746-38EBFD06F592}" srcOrd="1" destOrd="0" presId="urn:microsoft.com/office/officeart/2005/8/layout/architecture"/>
    <dgm:cxn modelId="{3D64163C-63D7-4CBA-98D4-659F27DBE928}" type="presParOf" srcId="{6EA9F9F8-25A6-49CC-8C82-C0786A68B004}" destId="{A605B25B-3740-4B39-9D73-B709FA403477}" srcOrd="2" destOrd="0" presId="urn:microsoft.com/office/officeart/2005/8/layout/architecture"/>
    <dgm:cxn modelId="{E8CE112A-0D4B-4EE0-B634-4A5B709F2F9D}" type="presParOf" srcId="{A605B25B-3740-4B39-9D73-B709FA403477}" destId="{93977580-1C0F-4657-99E5-AAA42A14B365}" srcOrd="0" destOrd="0" presId="urn:microsoft.com/office/officeart/2005/8/layout/architecture"/>
    <dgm:cxn modelId="{F7AF531F-81E8-45EC-B97B-CA343DFE02FA}" type="presParOf" srcId="{93977580-1C0F-4657-99E5-AAA42A14B365}" destId="{0E322044-122C-4ADA-B2E8-3C15B8C3902A}" srcOrd="0" destOrd="0" presId="urn:microsoft.com/office/officeart/2005/8/layout/architecture"/>
    <dgm:cxn modelId="{85847F76-5514-4E7C-BF46-D5257705C522}" type="presParOf" srcId="{93977580-1C0F-4657-99E5-AAA42A14B365}" destId="{D13F0BD0-3506-40B8-87CB-8D14805B6391}" srcOrd="1" destOrd="0" presId="urn:microsoft.com/office/officeart/2005/8/layout/architecture"/>
    <dgm:cxn modelId="{D539F5B7-63CA-4449-B4F3-FA626471AFB1}" type="presParOf" srcId="{93977580-1C0F-4657-99E5-AAA42A14B365}" destId="{9D07AA4B-2258-4CA2-9BB7-8D413A362357}" srcOrd="2" destOrd="0" presId="urn:microsoft.com/office/officeart/2005/8/layout/architecture"/>
    <dgm:cxn modelId="{589FA0B9-EA49-4672-AE2B-BB238869F813}" type="presParOf" srcId="{9D07AA4B-2258-4CA2-9BB7-8D413A362357}" destId="{E10D64FE-8A71-4712-AC2F-8F1C9A7DA5BB}" srcOrd="0" destOrd="0" presId="urn:microsoft.com/office/officeart/2005/8/layout/architecture"/>
    <dgm:cxn modelId="{0BE6AFFE-F972-46F2-9C89-B3D48098F8D0}" type="presParOf" srcId="{E10D64FE-8A71-4712-AC2F-8F1C9A7DA5BB}" destId="{CDAAE3D3-33D0-4F30-9546-FBFF22036ECA}" srcOrd="0" destOrd="0" presId="urn:microsoft.com/office/officeart/2005/8/layout/architecture"/>
    <dgm:cxn modelId="{137983EB-B7F2-460D-9DBC-C992CD884568}" type="presParOf" srcId="{E10D64FE-8A71-4712-AC2F-8F1C9A7DA5BB}" destId="{3AC10EB6-7C89-411F-B851-6B40BA56186A}" srcOrd="1" destOrd="0" presId="urn:microsoft.com/office/officeart/2005/8/layout/architecture"/>
    <dgm:cxn modelId="{DCF89663-19E9-4191-8EF7-5EBB1CA89A87}" type="presParOf" srcId="{E10D64FE-8A71-4712-AC2F-8F1C9A7DA5BB}" destId="{051B7375-522E-46A9-952B-4A9B8013FFE9}" srcOrd="2" destOrd="0" presId="urn:microsoft.com/office/officeart/2005/8/layout/architecture"/>
    <dgm:cxn modelId="{CEEEF945-9322-4D8A-BAA1-4260F901A177}" type="presParOf" srcId="{051B7375-522E-46A9-952B-4A9B8013FFE9}" destId="{3069654C-182A-415E-8903-0BEC07ABEA41}" srcOrd="0" destOrd="0" presId="urn:microsoft.com/office/officeart/2005/8/layout/architecture"/>
    <dgm:cxn modelId="{401CFD4B-E1D7-45F3-8EC1-5C75BA0EDB60}" type="presParOf" srcId="{3069654C-182A-415E-8903-0BEC07ABEA41}" destId="{02C1773B-FE28-4262-951A-27090BE55D53}" srcOrd="0" destOrd="0" presId="urn:microsoft.com/office/officeart/2005/8/layout/architecture"/>
    <dgm:cxn modelId="{31A02261-3B1C-4662-96A7-D08C5245DAB9}" type="presParOf" srcId="{3069654C-182A-415E-8903-0BEC07ABEA41}" destId="{67EE425F-48D7-4A5F-9CAC-74379B65B56D}" srcOrd="1" destOrd="0" presId="urn:microsoft.com/office/officeart/2005/8/layout/architecture"/>
    <dgm:cxn modelId="{2C543D50-B07D-418A-808C-8EFE009E1322}" type="presParOf" srcId="{3069654C-182A-415E-8903-0BEC07ABEA41}" destId="{D24A1FD8-BAB6-4462-B212-5D51E3FD96F9}" srcOrd="2" destOrd="0" presId="urn:microsoft.com/office/officeart/2005/8/layout/architecture"/>
    <dgm:cxn modelId="{4B6FBD7E-7C7A-4D3A-98C9-20BE29C53306}" type="presParOf" srcId="{D24A1FD8-BAB6-4462-B212-5D51E3FD96F9}" destId="{77882AF3-98D1-4D79-9E20-D7CDA0B04DD9}" srcOrd="0" destOrd="0" presId="urn:microsoft.com/office/officeart/2005/8/layout/architecture"/>
    <dgm:cxn modelId="{05377853-16D0-4F03-A50E-65253255AEEB}" type="presParOf" srcId="{77882AF3-98D1-4D79-9E20-D7CDA0B04DD9}" destId="{E895226F-E8AB-4B74-B7C2-EEE708AA279E}" srcOrd="0" destOrd="0" presId="urn:microsoft.com/office/officeart/2005/8/layout/architecture"/>
    <dgm:cxn modelId="{2DC6EFFF-DC97-4609-A103-B1EC0DF62280}" type="presParOf" srcId="{77882AF3-98D1-4D79-9E20-D7CDA0B04DD9}" destId="{D0AB2C74-3737-440D-BD6D-5D5D24683EA4}" srcOrd="1" destOrd="0" presId="urn:microsoft.com/office/officeart/2005/8/layout/architecture"/>
    <dgm:cxn modelId="{8F2675C1-D7F3-420C-A4F6-5C29371E0E18}" type="presParOf" srcId="{9D07AA4B-2258-4CA2-9BB7-8D413A362357}" destId="{A9753A0F-4157-4EDA-84E4-9B86639CBD47}" srcOrd="1" destOrd="0" presId="urn:microsoft.com/office/officeart/2005/8/layout/architecture"/>
    <dgm:cxn modelId="{BBBA89FB-DF1F-4B25-A963-1414E33DC4E9}" type="presParOf" srcId="{9D07AA4B-2258-4CA2-9BB7-8D413A362357}" destId="{5ACBF64B-3C4F-465A-872C-9106EA6EB2BC}" srcOrd="2" destOrd="0" presId="urn:microsoft.com/office/officeart/2005/8/layout/architecture"/>
    <dgm:cxn modelId="{AA3AB537-1B63-41C3-BAB0-7BD7739A2C75}" type="presParOf" srcId="{5ACBF64B-3C4F-465A-872C-9106EA6EB2BC}" destId="{CA1C04CD-AC00-49BE-968F-89087A4BE8C6}" srcOrd="0" destOrd="0" presId="urn:microsoft.com/office/officeart/2005/8/layout/architecture"/>
    <dgm:cxn modelId="{48090578-994A-4F75-A522-03418BE5753A}" type="presParOf" srcId="{5ACBF64B-3C4F-465A-872C-9106EA6EB2BC}" destId="{B1B36FE9-31DA-4CF2-99CD-6DAB4EDECEE4}" srcOrd="1" destOrd="0" presId="urn:microsoft.com/office/officeart/2005/8/layout/architecture"/>
    <dgm:cxn modelId="{13FEA703-01BD-4080-94A5-BD22E8A206AB}" type="presParOf" srcId="{5ACBF64B-3C4F-465A-872C-9106EA6EB2BC}" destId="{42B827E2-1772-4FFF-846D-8419337D5518}" srcOrd="2" destOrd="0" presId="urn:microsoft.com/office/officeart/2005/8/layout/architecture"/>
    <dgm:cxn modelId="{58D811D0-44C7-43CE-AD07-63306F396102}" type="presParOf" srcId="{42B827E2-1772-4FFF-846D-8419337D5518}" destId="{48581F4C-8242-47B2-A57B-61736B43CAFF}" srcOrd="0" destOrd="0" presId="urn:microsoft.com/office/officeart/2005/8/layout/architecture"/>
    <dgm:cxn modelId="{45D39012-28DD-47E8-AF3F-F525220B0964}" type="presParOf" srcId="{48581F4C-8242-47B2-A57B-61736B43CAFF}" destId="{CC6E00FD-D44B-450D-8C51-4367D81EE42F}" srcOrd="0" destOrd="0" presId="urn:microsoft.com/office/officeart/2005/8/layout/architecture"/>
    <dgm:cxn modelId="{6DCD7BD8-A4DE-4536-B11A-12467C26367B}" type="presParOf" srcId="{48581F4C-8242-47B2-A57B-61736B43CAFF}" destId="{DBF275A6-DDD4-45CF-9B97-61599FB5A4C3}" srcOrd="1" destOrd="0" presId="urn:microsoft.com/office/officeart/2005/8/layout/architecture"/>
    <dgm:cxn modelId="{7DBE30AE-636F-4943-8229-D1ECAC36F360}" type="presParOf" srcId="{48581F4C-8242-47B2-A57B-61736B43CAFF}" destId="{23086423-EA33-4356-A7D7-7D62E319800D}" srcOrd="2" destOrd="0" presId="urn:microsoft.com/office/officeart/2005/8/layout/architecture"/>
    <dgm:cxn modelId="{1C36EB64-34E3-49D6-A93F-484F56672E55}" type="presParOf" srcId="{23086423-EA33-4356-A7D7-7D62E319800D}" destId="{A01541F7-AABA-4CFD-9F57-2E625EC65757}" srcOrd="0" destOrd="0" presId="urn:microsoft.com/office/officeart/2005/8/layout/architecture"/>
    <dgm:cxn modelId="{E386B0E4-2521-4302-AA24-431CF4BBE121}" type="presParOf" srcId="{A01541F7-AABA-4CFD-9F57-2E625EC65757}" destId="{E077B234-7AF4-4DB8-B179-1A2E947C5A4B}" srcOrd="0" destOrd="0" presId="urn:microsoft.com/office/officeart/2005/8/layout/architecture"/>
    <dgm:cxn modelId="{D2300491-22F2-4DA3-90E7-925543201614}" type="presParOf" srcId="{A01541F7-AABA-4CFD-9F57-2E625EC65757}" destId="{E37C63E5-47A5-4195-B52F-0357713B0172}" srcOrd="1" destOrd="0" presId="urn:microsoft.com/office/officeart/2005/8/layout/architecture"/>
    <dgm:cxn modelId="{D6107BDC-19FA-440C-9D61-50694F4DFF8A}" type="presParOf" srcId="{9D07AA4B-2258-4CA2-9BB7-8D413A362357}" destId="{35540C04-BEDF-4CCE-8585-82A264E3EE11}" srcOrd="3" destOrd="0" presId="urn:microsoft.com/office/officeart/2005/8/layout/architecture"/>
    <dgm:cxn modelId="{B0CC59DA-B822-48AE-88F7-7B3A5B7DFEE2}" type="presParOf" srcId="{9D07AA4B-2258-4CA2-9BB7-8D413A362357}" destId="{76CA97A8-338C-4084-8B57-C9CB537FA9DD}" srcOrd="4" destOrd="0" presId="urn:microsoft.com/office/officeart/2005/8/layout/architecture"/>
    <dgm:cxn modelId="{94B1704F-21AA-4558-9AFD-C56AD61DEC29}" type="presParOf" srcId="{76CA97A8-338C-4084-8B57-C9CB537FA9DD}" destId="{3A77887E-9F6C-45FB-A5D0-2FE1A8CD9AA9}" srcOrd="0" destOrd="0" presId="urn:microsoft.com/office/officeart/2005/8/layout/architecture"/>
    <dgm:cxn modelId="{98873E30-DEFB-468D-B792-9A20526F5FBB}" type="presParOf" srcId="{76CA97A8-338C-4084-8B57-C9CB537FA9DD}" destId="{21BD6B47-CBC3-4DFF-921E-A9A85D4FA575}" srcOrd="1" destOrd="0" presId="urn:microsoft.com/office/officeart/2005/8/layout/architecture"/>
    <dgm:cxn modelId="{D4EE81CE-EA1F-46B1-94F3-AFA60404BABF}" type="presParOf" srcId="{76CA97A8-338C-4084-8B57-C9CB537FA9DD}" destId="{E9BFC120-9205-407C-A76E-38B18D312A25}" srcOrd="2" destOrd="0" presId="urn:microsoft.com/office/officeart/2005/8/layout/architecture"/>
    <dgm:cxn modelId="{5989D96D-FDAA-4A6F-84AF-635FBD65C76D}" type="presParOf" srcId="{E9BFC120-9205-407C-A76E-38B18D312A25}" destId="{B805C249-CC76-401A-B4E3-1C72158D7771}" srcOrd="0" destOrd="0" presId="urn:microsoft.com/office/officeart/2005/8/layout/architecture"/>
    <dgm:cxn modelId="{9B141E6E-70B3-495D-B70A-61D9A8439698}" type="presParOf" srcId="{B805C249-CC76-401A-B4E3-1C72158D7771}" destId="{DC0183DC-3811-4D08-A603-B9FD5A503CEC}" srcOrd="0" destOrd="0" presId="urn:microsoft.com/office/officeart/2005/8/layout/architecture"/>
    <dgm:cxn modelId="{88D93368-B387-4F4A-B3BE-92FBC68D5E32}" type="presParOf" srcId="{B805C249-CC76-401A-B4E3-1C72158D7771}" destId="{2FF346A9-BB4D-4681-A639-DE40FB149BE9}" srcOrd="1" destOrd="0" presId="urn:microsoft.com/office/officeart/2005/8/layout/architecture"/>
    <dgm:cxn modelId="{AA12B47F-3675-4903-9EC0-28326FC51091}" type="presParOf" srcId="{B805C249-CC76-401A-B4E3-1C72158D7771}" destId="{49B650EE-F424-45E4-9F99-9AA83D415F23}" srcOrd="2" destOrd="0" presId="urn:microsoft.com/office/officeart/2005/8/layout/architecture"/>
    <dgm:cxn modelId="{42AE1D0E-8EEB-48CC-BA20-54C6DE9752AE}" type="presParOf" srcId="{49B650EE-F424-45E4-9F99-9AA83D415F23}" destId="{E2F5A2F9-DD37-4853-8618-D55AACBB37F1}" srcOrd="0" destOrd="0" presId="urn:microsoft.com/office/officeart/2005/8/layout/architecture"/>
    <dgm:cxn modelId="{5F1E0881-0499-4479-9DA5-152FE4646415}" type="presParOf" srcId="{E2F5A2F9-DD37-4853-8618-D55AACBB37F1}" destId="{C1CE4097-3313-4370-A82D-C26CF4E94C11}" srcOrd="0" destOrd="0" presId="urn:microsoft.com/office/officeart/2005/8/layout/architecture"/>
    <dgm:cxn modelId="{2818DD73-00D8-4BC5-836C-97E850C4D994}" type="presParOf" srcId="{E2F5A2F9-DD37-4853-8618-D55AACBB37F1}" destId="{3C6D66C1-FE22-44FD-8107-6914DBDFB92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0BC714-E871-4DC5-85FB-FD94006851C2}">
      <dsp:nvSpPr>
        <dsp:cNvPr id="0" name=""/>
        <dsp:cNvSpPr/>
      </dsp:nvSpPr>
      <dsp:spPr>
        <a:xfrm>
          <a:off x="1334" y="2405960"/>
          <a:ext cx="3722725" cy="1016058"/>
        </a:xfrm>
        <a:prstGeom prst="roundRect">
          <a:avLst>
            <a:gd name="adj" fmla="val 1000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IT infrastructure</a:t>
          </a:r>
          <a:br>
            <a:rPr lang="en-US" sz="3200" kern="1200" dirty="0"/>
          </a:br>
          <a:endParaRPr lang="en-US" sz="3200" kern="1200" dirty="0"/>
        </a:p>
      </dsp:txBody>
      <dsp:txXfrm>
        <a:off x="31093" y="2435719"/>
        <a:ext cx="3663207" cy="956540"/>
      </dsp:txXfrm>
    </dsp:sp>
    <dsp:sp modelId="{150911C7-E56E-464C-90A6-A8CAD68FC440}">
      <dsp:nvSpPr>
        <dsp:cNvPr id="0" name=""/>
        <dsp:cNvSpPr/>
      </dsp:nvSpPr>
      <dsp:spPr>
        <a:xfrm>
          <a:off x="4301" y="2049872"/>
          <a:ext cx="3715457" cy="31729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Host Operating System</a:t>
          </a:r>
        </a:p>
      </dsp:txBody>
      <dsp:txXfrm>
        <a:off x="13594" y="2059165"/>
        <a:ext cx="3696871" cy="298704"/>
      </dsp:txXfrm>
    </dsp:sp>
    <dsp:sp modelId="{0E322044-122C-4ADA-B2E8-3C15B8C3902A}">
      <dsp:nvSpPr>
        <dsp:cNvPr id="0" name=""/>
        <dsp:cNvSpPr/>
      </dsp:nvSpPr>
      <dsp:spPr>
        <a:xfrm>
          <a:off x="11547" y="1774210"/>
          <a:ext cx="3700965" cy="23686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Hypervisor</a:t>
          </a:r>
        </a:p>
      </dsp:txBody>
      <dsp:txXfrm>
        <a:off x="18485" y="1781148"/>
        <a:ext cx="3687089" cy="222988"/>
      </dsp:txXfrm>
    </dsp:sp>
    <dsp:sp modelId="{CDAAE3D3-33D0-4F30-9546-FBFF22036ECA}">
      <dsp:nvSpPr>
        <dsp:cNvPr id="0" name=""/>
        <dsp:cNvSpPr/>
      </dsp:nvSpPr>
      <dsp:spPr>
        <a:xfrm>
          <a:off x="25954" y="785266"/>
          <a:ext cx="1207150" cy="9501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Guest Operating System 1</a:t>
          </a:r>
        </a:p>
      </dsp:txBody>
      <dsp:txXfrm>
        <a:off x="53783" y="813095"/>
        <a:ext cx="1151492" cy="894488"/>
      </dsp:txXfrm>
    </dsp:sp>
    <dsp:sp modelId="{02C1773B-FE28-4262-951A-27090BE55D53}">
      <dsp:nvSpPr>
        <dsp:cNvPr id="0" name=""/>
        <dsp:cNvSpPr/>
      </dsp:nvSpPr>
      <dsp:spPr>
        <a:xfrm>
          <a:off x="35316" y="366413"/>
          <a:ext cx="1188425" cy="3800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Binaries &amp; Libraries 1</a:t>
          </a:r>
        </a:p>
      </dsp:txBody>
      <dsp:txXfrm>
        <a:off x="46447" y="377544"/>
        <a:ext cx="1166163" cy="357794"/>
      </dsp:txXfrm>
    </dsp:sp>
    <dsp:sp modelId="{E895226F-E8AB-4B74-B7C2-EEE708AA279E}">
      <dsp:nvSpPr>
        <dsp:cNvPr id="0" name=""/>
        <dsp:cNvSpPr/>
      </dsp:nvSpPr>
      <dsp:spPr>
        <a:xfrm>
          <a:off x="35316" y="12108"/>
          <a:ext cx="1188425" cy="3155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 1</a:t>
          </a:r>
        </a:p>
      </dsp:txBody>
      <dsp:txXfrm>
        <a:off x="44557" y="21349"/>
        <a:ext cx="1169943" cy="297025"/>
      </dsp:txXfrm>
    </dsp:sp>
    <dsp:sp modelId="{CA1C04CD-AC00-49BE-968F-89087A4BE8C6}">
      <dsp:nvSpPr>
        <dsp:cNvPr id="0" name=""/>
        <dsp:cNvSpPr/>
      </dsp:nvSpPr>
      <dsp:spPr>
        <a:xfrm>
          <a:off x="1258454" y="779057"/>
          <a:ext cx="1207150" cy="956356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Guest Operating System 2</a:t>
          </a:r>
        </a:p>
      </dsp:txBody>
      <dsp:txXfrm>
        <a:off x="1286465" y="807068"/>
        <a:ext cx="1151128" cy="900334"/>
      </dsp:txXfrm>
    </dsp:sp>
    <dsp:sp modelId="{CC6E00FD-D44B-450D-8C51-4367D81EE42F}">
      <dsp:nvSpPr>
        <dsp:cNvPr id="0" name=""/>
        <dsp:cNvSpPr/>
      </dsp:nvSpPr>
      <dsp:spPr>
        <a:xfrm>
          <a:off x="1267817" y="361120"/>
          <a:ext cx="1188425" cy="37913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Binaries &amp; Libraries 2</a:t>
          </a:r>
        </a:p>
      </dsp:txBody>
      <dsp:txXfrm>
        <a:off x="1278922" y="372225"/>
        <a:ext cx="1166215" cy="356929"/>
      </dsp:txXfrm>
    </dsp:sp>
    <dsp:sp modelId="{E077B234-7AF4-4DB8-B179-1A2E947C5A4B}">
      <dsp:nvSpPr>
        <dsp:cNvPr id="0" name=""/>
        <dsp:cNvSpPr/>
      </dsp:nvSpPr>
      <dsp:spPr>
        <a:xfrm>
          <a:off x="1267817" y="6816"/>
          <a:ext cx="1188425" cy="315507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 2</a:t>
          </a:r>
        </a:p>
      </dsp:txBody>
      <dsp:txXfrm>
        <a:off x="1277058" y="16057"/>
        <a:ext cx="1169943" cy="297025"/>
      </dsp:txXfrm>
    </dsp:sp>
    <dsp:sp modelId="{3A77887E-9F6C-45FB-A5D0-2FE1A8CD9AA9}">
      <dsp:nvSpPr>
        <dsp:cNvPr id="0" name=""/>
        <dsp:cNvSpPr/>
      </dsp:nvSpPr>
      <dsp:spPr>
        <a:xfrm>
          <a:off x="2490955" y="776554"/>
          <a:ext cx="1207150" cy="95885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Guest Operating System 3</a:t>
          </a:r>
        </a:p>
      </dsp:txBody>
      <dsp:txXfrm>
        <a:off x="2519039" y="804638"/>
        <a:ext cx="1150982" cy="902691"/>
      </dsp:txXfrm>
    </dsp:sp>
    <dsp:sp modelId="{DC0183DC-3811-4D08-A603-B9FD5A503CEC}">
      <dsp:nvSpPr>
        <dsp:cNvPr id="0" name=""/>
        <dsp:cNvSpPr/>
      </dsp:nvSpPr>
      <dsp:spPr>
        <a:xfrm>
          <a:off x="2501202" y="358617"/>
          <a:ext cx="1186655" cy="379139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Binaries &amp; Libraries 3</a:t>
          </a:r>
        </a:p>
      </dsp:txBody>
      <dsp:txXfrm>
        <a:off x="2512307" y="369722"/>
        <a:ext cx="1164445" cy="356929"/>
      </dsp:txXfrm>
    </dsp:sp>
    <dsp:sp modelId="{C1CE4097-3313-4370-A82D-C26CF4E94C11}">
      <dsp:nvSpPr>
        <dsp:cNvPr id="0" name=""/>
        <dsp:cNvSpPr/>
      </dsp:nvSpPr>
      <dsp:spPr>
        <a:xfrm>
          <a:off x="2500317" y="1459"/>
          <a:ext cx="1188425" cy="318360"/>
        </a:xfrm>
        <a:prstGeom prst="roundRect">
          <a:avLst>
            <a:gd name="adj" fmla="val 1000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Application 3</a:t>
          </a:r>
        </a:p>
      </dsp:txBody>
      <dsp:txXfrm>
        <a:off x="2509641" y="10783"/>
        <a:ext cx="1169777" cy="299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C02A0-C947-4278-96D1-0DB9C063DF55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3FAA7-9DA0-4163-8828-B20FAF1EB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0913" y="381000"/>
            <a:ext cx="3432175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124200"/>
            <a:ext cx="6096000" cy="533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1000" y="8686800"/>
            <a:ext cx="48768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67400" y="8686800"/>
            <a:ext cx="609600" cy="227013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000"/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0913" y="381000"/>
            <a:ext cx="3432175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9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33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7E1EE-0039-4797-B978-F453418260D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 Simplifie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 Simplifie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624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/>
              <a:t>Főcím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:\tamas\WORK\SZTAKI\LOGO\sztaki_logo_alcim_magya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762000"/>
            <a:ext cx="3620545" cy="9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6132" y="457200"/>
            <a:ext cx="8288909" cy="5943600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40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5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304800"/>
            <a:ext cx="3428821" cy="1143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56132" y="1600200"/>
            <a:ext cx="8288909" cy="4800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25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Quot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57200" y="6482536"/>
            <a:ext cx="4953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+mn-lt"/>
                <a:cs typeface="HP Simplified"/>
              </a:rPr>
              <a:t>© SZTAKI 2015.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8956" y="304800"/>
            <a:ext cx="6858000" cy="2743200"/>
          </a:xfrm>
        </p:spPr>
        <p:txBody>
          <a:bodyPr anchor="t"/>
          <a:lstStyle>
            <a:lvl1pPr marL="233371" indent="-233371" algn="l">
              <a:defRPr sz="4400" b="1" cap="none" spc="-100" baseline="0"/>
            </a:lvl1pPr>
          </a:lstStyle>
          <a:p>
            <a:r>
              <a:rPr lang="en-US" dirty="0"/>
              <a:t>“</a:t>
            </a:r>
            <a:r>
              <a:rPr lang="en-US" dirty="0" err="1"/>
              <a:t>Idézet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hozzáadása</a:t>
            </a:r>
            <a:r>
              <a:rPr lang="en-US" dirty="0"/>
              <a:t>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 baseline="0">
                <a:solidFill>
                  <a:schemeClr val="tx1"/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Idézett</a:t>
            </a:r>
            <a:r>
              <a:rPr lang="en-US" dirty="0"/>
              <a:t> </a:t>
            </a:r>
            <a:r>
              <a:rPr lang="en-US" dirty="0" err="1"/>
              <a:t>személy</a:t>
            </a:r>
            <a:r>
              <a:rPr lang="en-US" dirty="0"/>
              <a:t> </a:t>
            </a:r>
            <a:r>
              <a:rPr lang="en-US" dirty="0" err="1"/>
              <a:t>nevének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16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76401"/>
            <a:ext cx="8229600" cy="4419601"/>
          </a:xfrm>
        </p:spPr>
        <p:txBody>
          <a:bodyPr/>
          <a:lstStyle/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661890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057400"/>
            <a:ext cx="8229600" cy="4038600"/>
          </a:xfrm>
        </p:spPr>
        <p:txBody>
          <a:bodyPr/>
          <a:lstStyle/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7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56128" y="6477000"/>
            <a:ext cx="4953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211198" y="2303640"/>
            <a:ext cx="6859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796" y="636464"/>
            <a:ext cx="2743915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247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76401"/>
            <a:ext cx="3986784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295400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00016" y="1676401"/>
            <a:ext cx="3986784" cy="4419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7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rgbClr val="0000FF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256032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91840" y="1295400"/>
            <a:ext cx="256032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26481" y="1295400"/>
            <a:ext cx="2560320" cy="4800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295400"/>
            <a:ext cx="256032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291840" y="1295400"/>
            <a:ext cx="256032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126481" y="1295400"/>
            <a:ext cx="256032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676400"/>
            <a:ext cx="256032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91840" y="1676400"/>
            <a:ext cx="256032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26481" y="1676400"/>
            <a:ext cx="2560320" cy="4419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96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256032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291840" y="1676399"/>
            <a:ext cx="256032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6126481" y="1676399"/>
            <a:ext cx="2560320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0"/>
            </a:lvl1pPr>
            <a:lvl2pPr marL="457215" indent="0">
              <a:buNone/>
              <a:defRPr sz="2000" b="1"/>
            </a:lvl2pPr>
            <a:lvl3pPr marL="914430" indent="0">
              <a:buNone/>
              <a:defRPr sz="1800" b="1"/>
            </a:lvl3pPr>
            <a:lvl4pPr marL="1371645" indent="0">
              <a:buNone/>
              <a:defRPr sz="1600" b="1"/>
            </a:lvl4pPr>
            <a:lvl5pPr marL="1828861" indent="0">
              <a:buNone/>
              <a:defRPr sz="1600" b="1"/>
            </a:lvl5pPr>
            <a:lvl6pPr marL="2286076" indent="0">
              <a:buNone/>
              <a:defRPr sz="1600" b="1"/>
            </a:lvl6pPr>
            <a:lvl7pPr marL="2743291" indent="0">
              <a:buNone/>
              <a:defRPr sz="1600" b="1"/>
            </a:lvl7pPr>
            <a:lvl8pPr marL="3200506" indent="0">
              <a:buNone/>
              <a:defRPr sz="1600" b="1"/>
            </a:lvl8pPr>
            <a:lvl9pPr marL="3657721" indent="0">
              <a:buNone/>
              <a:defRPr sz="1600" b="1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hozzáadása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57400"/>
            <a:ext cx="256032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3291840" y="2057400"/>
            <a:ext cx="256032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126481" y="2057400"/>
            <a:ext cx="2560320" cy="4038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7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1" b="1"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 err="1"/>
              <a:t>Alcím</a:t>
            </a:r>
            <a:r>
              <a:rPr lang="en-US" dirty="0"/>
              <a:t> </a:t>
            </a:r>
            <a:r>
              <a:rPr lang="en-US" dirty="0" err="1"/>
              <a:t>szerkesztése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1" b="1"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1" b="1"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1" b="1"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 baseline="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formázása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formázása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1" b="1"/>
            </a:lvl1pPr>
          </a:lstStyle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formázása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1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15" indent="0">
              <a:buNone/>
              <a:defRPr sz="2801"/>
            </a:lvl2pPr>
            <a:lvl3pPr marL="914430" indent="0">
              <a:buNone/>
              <a:defRPr sz="2399"/>
            </a:lvl3pPr>
            <a:lvl4pPr marL="1371645" indent="0">
              <a:buNone/>
              <a:defRPr sz="2000"/>
            </a:lvl4pPr>
            <a:lvl5pPr marL="1828861" indent="0">
              <a:buNone/>
              <a:defRPr sz="2000"/>
            </a:lvl5pPr>
            <a:lvl6pPr marL="2286076" indent="0">
              <a:buNone/>
              <a:defRPr sz="2000"/>
            </a:lvl6pPr>
            <a:lvl7pPr marL="2743291" indent="0">
              <a:buNone/>
              <a:defRPr sz="2000"/>
            </a:lvl7pPr>
            <a:lvl8pPr marL="3200506" indent="0">
              <a:buNone/>
              <a:defRPr sz="2000"/>
            </a:lvl8pPr>
            <a:lvl9pPr marL="365772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formázása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126481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15" indent="0">
              <a:buNone/>
              <a:defRPr sz="1200"/>
            </a:lvl2pPr>
            <a:lvl3pPr marL="914430" indent="0">
              <a:buNone/>
              <a:defRPr sz="1000"/>
            </a:lvl3pPr>
            <a:lvl4pPr marL="1371645" indent="0">
              <a:buNone/>
              <a:defRPr sz="900"/>
            </a:lvl4pPr>
            <a:lvl5pPr marL="1828861" indent="0">
              <a:buNone/>
              <a:defRPr sz="900"/>
            </a:lvl5pPr>
            <a:lvl6pPr marL="2286076" indent="0">
              <a:buNone/>
              <a:defRPr sz="900"/>
            </a:lvl6pPr>
            <a:lvl7pPr marL="2743291" indent="0">
              <a:buNone/>
              <a:defRPr sz="900"/>
            </a:lvl7pPr>
            <a:lvl8pPr marL="3200506" indent="0">
              <a:buNone/>
              <a:defRPr sz="900"/>
            </a:lvl8pPr>
            <a:lvl9pPr marL="3657721" indent="0">
              <a:buNone/>
              <a:defRPr sz="900"/>
            </a:lvl9pPr>
          </a:lstStyle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formázása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Blue Title Slide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56128" y="6477000"/>
            <a:ext cx="4953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211198" y="2303640"/>
            <a:ext cx="685979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sz="1800" dirty="0" err="1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796" y="636464"/>
            <a:ext cx="2743915" cy="86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642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7927848" y="304801"/>
            <a:ext cx="758952" cy="5791200"/>
          </a:xfrm>
        </p:spPr>
        <p:txBody>
          <a:bodyPr vert="eaVert"/>
          <a:lstStyle/>
          <a:p>
            <a:r>
              <a:rPr lang="en-US" dirty="0"/>
              <a:t>Master </a:t>
            </a:r>
            <a:r>
              <a:rPr lang="en-US" dirty="0" err="1"/>
              <a:t>főcím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72390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3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B1B1D-BAA6-45DC-AC56-FE05DB14A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72A9C0-7566-47D8-9396-48AFD867D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2CFD0-50D2-424B-8254-4E918B20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CAF3-A01C-4443-BCE3-4A4F9B08F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8FDE1-F87C-48D3-A07A-AB9294907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01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4B8E-72D6-419E-9B11-B88648E6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C5353-93E7-4B22-9D66-1102E6E13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177B-2806-4F42-B411-C388C4AB6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F7F5-2A79-49D2-8B3D-C0B72F895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CA0C0-0200-460B-A56F-F1188933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7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555E7-4C78-4BD2-9EA2-4220F71F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D6628-7A22-45F8-B2EB-AD9967D3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F1C89-F2DD-451D-ADF0-68AD0520B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08640-576B-43F0-9394-AE8DC47D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F3AAC-89E8-4E72-A93F-0D61FA6D6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31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8AAB5-30AF-41CC-8E69-06C13191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12FD0-3D11-4102-B27B-E61696A48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593181-8805-44B0-8016-306472BB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7E736F-5CAB-4BFE-A0F5-B906819A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C2D4C-D0E2-4592-A51A-420E1309B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47068-9B96-486A-AD05-BF268308D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76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9EC39-C74A-485F-9FBC-1FE55A99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EAB5-96DB-4215-ADDD-C8C11C0FA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BC5F-111B-4DE1-9034-645C159F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65E133-EBED-41F9-A1D2-3EC283F58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8B158F-54A7-4F38-B7DC-588AB1DAA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0BF21-4A2E-4162-BF55-A009A6B5D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BBD7FB-337E-45F9-9D91-174F6D851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1D6A72-F379-4DFC-A5AC-AD058655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52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E92C-ECC7-4D68-BE1A-B8D1E6425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1483CD-3A0F-4613-A7DE-2EE06CB2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DDD46-98D5-479F-BAF1-85ED29C7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BD577-7156-4A1E-80AA-8A6C75047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04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3ABF96-CE85-4DEE-B7C7-01040EC0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A51C8-A65F-4AC8-A08B-7A7D653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C5B91D-9BC2-4F47-89AD-FB6E1503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563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3CAC3-BF6C-4572-9BEE-FD32F3326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7FF4-B195-44CB-81A8-F23F8EDA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8C632-BEB6-4A8B-A6FB-C76BF9F4F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0EC82-86BF-4B00-BD32-9745C9D7C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244486-E6AE-4E05-84C8-647BAFA8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28DD6-0723-408E-8305-3352C0D57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0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57200" y="6482536"/>
            <a:ext cx="4953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+mn-lt"/>
                <a:cs typeface="HP Simplified"/>
              </a:rPr>
              <a:t>SZTAKI</a:t>
            </a:r>
            <a:r>
              <a:rPr lang="en-US" sz="700" b="0" i="0" baseline="0" dirty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endParaRPr lang="en-US" sz="700" b="0" i="0" dirty="0">
              <a:solidFill>
                <a:schemeClr val="tx1"/>
              </a:solidFill>
              <a:latin typeface="+mn-lt"/>
              <a:cs typeface="HP Simplifie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 baseline="0">
                <a:solidFill>
                  <a:schemeClr val="tx1"/>
                </a:solidFill>
              </a:defRPr>
            </a:lvl1pPr>
            <a:lvl2pPr marL="457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Alcím, 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098" name="Picture 2" descr="C:\tamas\WORK\SZTAKI\LOGO\sztaki_logo_fehe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98" y="761999"/>
            <a:ext cx="295124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692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E8AB-0B54-401A-A10E-DDC4A3134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B5627-B687-4ED7-9964-D5FF4D51B9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E7142-3267-469E-B825-3081DFAA6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7EE55-862A-479A-8295-79D74C26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F06AE-5374-4E10-8881-8DEA867BA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8D075-5ED1-49C7-9FAF-FF2505029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041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F105-783D-4FA6-9D2F-11B12A27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0F31B-4EEB-4D18-B0C0-732E4A8CD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63757-7470-47D6-9854-8961D9B7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D32D10-C9BF-469C-9F51-F2E416A75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A7EDD-1D88-4A31-AF3A-4D13949E9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222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87C699-138C-4430-ABA9-0F59522BE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B1654-EDA6-4D15-B32A-655144E72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AD3E-2AF9-4639-951E-DC850D9A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F6801-FA67-494F-B8C3-D6346A5B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9B551-5325-425E-A93B-159872F6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6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2438400"/>
            <a:ext cx="6858000" cy="31699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853A8-1CF5-4118-9D6D-C132E8FC53C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Section Header">
    <p:bg>
      <p:bgPr>
        <a:solidFill>
          <a:srgbClr val="254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57200" y="6482536"/>
            <a:ext cx="4953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tx1"/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>
                <a:solidFill>
                  <a:schemeClr val="tx1"/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>
                <a:solidFill>
                  <a:schemeClr val="tx1"/>
                </a:solidFill>
                <a:latin typeface="+mn-lt"/>
                <a:cs typeface="HP Simplified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2362200"/>
            <a:ext cx="2857172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Szövegdoboz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457671" y="2362200"/>
            <a:ext cx="2857172" cy="32461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Szövegdoboz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05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1">
    <p:bg bwMode="ltGray"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4" y="304800"/>
            <a:ext cx="3428821" cy="7620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456132" y="1295400"/>
            <a:ext cx="8288909" cy="502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84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6858000" cy="9906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6129" y="1524000"/>
            <a:ext cx="6859786" cy="464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al 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4400" b="1" cap="none" spc="-100" baseline="0"/>
            </a:lvl1pPr>
          </a:lstStyle>
          <a:p>
            <a:r>
              <a:rPr lang="hu-HU" dirty="0"/>
              <a:t>Cím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6129" y="2362200"/>
            <a:ext cx="3715718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86177" y="2362200"/>
            <a:ext cx="3029739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323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Master </a:t>
            </a:r>
            <a:r>
              <a:rPr lang="en-US" dirty="0" err="1"/>
              <a:t>cím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Master </a:t>
            </a:r>
            <a:r>
              <a:rPr lang="en-US" dirty="0" err="1"/>
              <a:t>szövegstílus</a:t>
            </a:r>
            <a:r>
              <a:rPr lang="en-US" dirty="0"/>
              <a:t> </a:t>
            </a:r>
            <a:r>
              <a:rPr lang="en-US" dirty="0" err="1"/>
              <a:t>editálása</a:t>
            </a:r>
            <a:endParaRPr lang="en-US" dirty="0"/>
          </a:p>
          <a:p>
            <a:pPr lvl="1"/>
            <a:r>
              <a:rPr lang="en-US" dirty="0" err="1"/>
              <a:t>Második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2"/>
            <a:r>
              <a:rPr lang="en-US" dirty="0" err="1"/>
              <a:t>Harmadik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3"/>
            <a:r>
              <a:rPr lang="en-US" dirty="0" err="1"/>
              <a:t>Negyedik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  <a:p>
            <a:pPr lvl="4"/>
            <a:r>
              <a:rPr lang="en-US" dirty="0" err="1"/>
              <a:t>Ötödik</a:t>
            </a:r>
            <a:r>
              <a:rPr lang="en-US" dirty="0"/>
              <a:t> </a:t>
            </a:r>
            <a:r>
              <a:rPr lang="en-US" dirty="0" err="1"/>
              <a:t>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478524"/>
            <a:ext cx="6096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80C853A8-1CF5-4118-9D6D-C132E8FC53CB}" type="datetimeFigureOut">
              <a:rPr lang="en-US" smtClean="0"/>
              <a:pPr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10201" y="6478524"/>
            <a:ext cx="21336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l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750" y="6478524"/>
            <a:ext cx="228600" cy="219456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00DE720E-C72B-42F0-AD69-52D60E3C60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pyright"/>
          <p:cNvSpPr txBox="1"/>
          <p:nvPr/>
        </p:nvSpPr>
        <p:spPr>
          <a:xfrm>
            <a:off x="457200" y="6482536"/>
            <a:ext cx="4953000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© SZTAKI</a:t>
            </a:r>
            <a:r>
              <a:rPr lang="en-US" sz="700" b="0" i="0" baseline="0" dirty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 2015</a:t>
            </a:r>
            <a:r>
              <a:rPr lang="en-US" sz="700" b="0" i="0" dirty="0">
                <a:solidFill>
                  <a:schemeClr val="bg2">
                    <a:lumMod val="75000"/>
                  </a:schemeClr>
                </a:solidFill>
                <a:latin typeface="+mn-lt"/>
                <a:cs typeface="HP Simplifie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9" r:id="rId3"/>
    <p:sldLayoutId id="2147483673" r:id="rId4"/>
    <p:sldLayoutId id="2147483651" r:id="rId5"/>
    <p:sldLayoutId id="2147483661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62" r:id="rId12"/>
    <p:sldLayoutId id="2147483650" r:id="rId13"/>
    <p:sldLayoutId id="2147483663" r:id="rId14"/>
    <p:sldLayoutId id="2147483664" r:id="rId15"/>
    <p:sldLayoutId id="2147483654" r:id="rId16"/>
    <p:sldLayoutId id="2147483665" r:id="rId17"/>
    <p:sldLayoutId id="2147483655" r:id="rId18"/>
    <p:sldLayoutId id="2147483652" r:id="rId19"/>
    <p:sldLayoutId id="2147483653" r:id="rId20"/>
    <p:sldLayoutId id="2147483666" r:id="rId21"/>
    <p:sldLayoutId id="2147483667" r:id="rId22"/>
    <p:sldLayoutId id="2147483668" r:id="rId23"/>
    <p:sldLayoutId id="2147483669" r:id="rId24"/>
    <p:sldLayoutId id="2147483656" r:id="rId25"/>
    <p:sldLayoutId id="2147483657" r:id="rId26"/>
    <p:sldLayoutId id="2147483670" r:id="rId27"/>
    <p:sldLayoutId id="2147483671" r:id="rId28"/>
    <p:sldLayoutId id="2147483672" r:id="rId29"/>
    <p:sldLayoutId id="2147483658" r:id="rId30"/>
    <p:sldLayoutId id="2147483659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30" rtl="0" eaLnBrk="1" latinLnBrk="0" hangingPunct="1">
        <a:lnSpc>
          <a:spcPct val="90000"/>
        </a:lnSpc>
        <a:spcBef>
          <a:spcPct val="0"/>
        </a:spcBef>
        <a:buNone/>
        <a:defRPr sz="2801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8" indent="-182888" algn="l" defTabSz="914430" rtl="0" eaLnBrk="1" latinLnBrk="0" hangingPunct="1">
        <a:lnSpc>
          <a:spcPct val="90000"/>
        </a:lnSpc>
        <a:spcBef>
          <a:spcPts val="1200"/>
        </a:spcBef>
        <a:buFont typeface="HP Simplified" panose="020B0604020204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93" indent="-182888" algn="l" defTabSz="914430" rtl="0" eaLnBrk="1" latinLnBrk="0" hangingPunct="1">
        <a:lnSpc>
          <a:spcPct val="90000"/>
        </a:lnSpc>
        <a:spcBef>
          <a:spcPts val="800"/>
        </a:spcBef>
        <a:buSzPct val="80000"/>
        <a:buFont typeface="HP Simplified" panose="020B0604020204020204" pitchFamily="34" charset="0"/>
        <a:buChar char="–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57" indent="-137164" algn="l" defTabSz="91443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44" indent="-137164" algn="l" defTabSz="91443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709" indent="-137164" algn="l" defTabSz="91443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94" indent="-137164" algn="l" defTabSz="91443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60" indent="-137164" algn="l" defTabSz="91443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45" indent="-137164" algn="l" defTabSz="914430" rtl="0" eaLnBrk="1" latinLnBrk="0" hangingPunct="1">
        <a:lnSpc>
          <a:spcPct val="90000"/>
        </a:lnSpc>
        <a:spcBef>
          <a:spcPts val="600"/>
        </a:spcBef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531" indent="-137164" algn="l" defTabSz="914430" rtl="0" eaLnBrk="1" latinLnBrk="0" hangingPunct="1">
        <a:lnSpc>
          <a:spcPct val="90000"/>
        </a:lnSpc>
        <a:spcBef>
          <a:spcPts val="600"/>
        </a:spcBef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30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45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6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7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9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06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21" algn="l" defTabSz="9144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A16DB-5FB4-48DA-BF12-435690ABF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66291-22A1-44CC-BA92-06656F068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DD12B-5A7F-45EE-A184-AF243B028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76BE2-AD3D-461D-B01A-4CB0C512139B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3BFB8-0471-4295-9567-24CD7D020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3B130-1D14-4643-A29D-8B2FB141C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1289-6C89-419E-A0BE-900368328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0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sostds.org/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.mta.hu/occopus-cloud-orchestrator-inditasa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occopus.lpds.sztaki.hu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5.png"/><Relationship Id="rId18" Type="http://schemas.openxmlformats.org/officeDocument/2006/relationships/image" Target="../media/image38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17" Type="http://schemas.openxmlformats.org/officeDocument/2006/relationships/image" Target="../media/image37.png"/><Relationship Id="rId2" Type="http://schemas.openxmlformats.org/officeDocument/2006/relationships/image" Target="../media/image25.png"/><Relationship Id="rId16" Type="http://schemas.openxmlformats.org/officeDocument/2006/relationships/image" Target="../media/image18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6.png"/><Relationship Id="rId10" Type="http://schemas.openxmlformats.org/officeDocument/2006/relationships/image" Target="../media/image33.png"/><Relationship Id="rId19" Type="http://schemas.openxmlformats.org/officeDocument/2006/relationships/image" Target="../media/image39.png"/><Relationship Id="rId4" Type="http://schemas.openxmlformats.org/officeDocument/2006/relationships/image" Target="../media/image27.jpeg"/><Relationship Id="rId9" Type="http://schemas.openxmlformats.org/officeDocument/2006/relationships/image" Target="../media/image32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458200" cy="2413000"/>
          </a:xfrm>
        </p:spPr>
        <p:txBody>
          <a:bodyPr/>
          <a:lstStyle/>
          <a:p>
            <a:r>
              <a:rPr lang="hu-HU" dirty="0"/>
              <a:t>Docker technológia és alkalmazások: gyártás és logisztika szimulátor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54880"/>
            <a:ext cx="6858000" cy="1569720"/>
          </a:xfrm>
        </p:spPr>
        <p:txBody>
          <a:bodyPr/>
          <a:lstStyle/>
          <a:p>
            <a:r>
              <a:rPr lang="en-US" sz="2400" dirty="0">
                <a:latin typeface="Arial"/>
                <a:cs typeface="Arial"/>
              </a:rPr>
              <a:t>MTA CLOUD WORKSHOP 2017 ŐSZ</a:t>
            </a:r>
            <a:r>
              <a:rPr lang="hu-HU" sz="2400" dirty="0">
                <a:latin typeface="Arial"/>
                <a:cs typeface="Arial"/>
              </a:rPr>
              <a:t> </a:t>
            </a:r>
          </a:p>
          <a:p>
            <a:r>
              <a:rPr lang="hu-HU" sz="2400" dirty="0"/>
              <a:t>Kádár Botond, Farkas Attila</a:t>
            </a:r>
          </a:p>
          <a:p>
            <a:r>
              <a:rPr lang="hu-HU" sz="1600" dirty="0">
                <a:latin typeface="Arial"/>
                <a:cs typeface="Arial"/>
              </a:rPr>
              <a:t>kadar.botond@sztaki.mta.hu</a:t>
            </a:r>
          </a:p>
          <a:p>
            <a:r>
              <a:rPr lang="hu-HU" sz="1600" dirty="0">
                <a:latin typeface="Arial"/>
                <a:cs typeface="Arial"/>
              </a:rPr>
              <a:t>farkas.attila@sztaki.mta.hu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92327" y="1508981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>
                <a:latin typeface="+mn-lt"/>
              </a:rPr>
              <a:t>Docker@SZTAKI</a:t>
            </a:r>
            <a:r>
              <a:rPr lang="hu-HU" dirty="0">
                <a:latin typeface="+mn-lt"/>
              </a:rPr>
              <a:t> alapú gyártási és </a:t>
            </a:r>
            <a:br>
              <a:rPr lang="hu-HU" dirty="0">
                <a:latin typeface="+mn-lt"/>
              </a:rPr>
            </a:br>
            <a:r>
              <a:rPr lang="hu-HU" dirty="0">
                <a:latin typeface="+mn-lt"/>
              </a:rPr>
              <a:t>logisztikai szimuláció</a:t>
            </a:r>
            <a:endParaRPr lang="hu-HU" sz="2000" dirty="0">
              <a:latin typeface="+mn-lt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04800" y="2297192"/>
            <a:ext cx="47861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Docker@SZTAKI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projektben a szabványos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CMSD </a:t>
            </a:r>
            <a:r>
              <a:rPr kumimoji="0" lang="hu-H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adatstruk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-túrára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épített, 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saját fejlesztésű, diszkrét esemény-vezérelt szimulációs rendszernek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</a:t>
            </a:r>
            <a:r>
              <a:rPr kumimoji="0" lang="hu-H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Docker@SZTAKI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platformra adaptált változata készült el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5757156" cy="194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2086713"/>
            <a:ext cx="3852156" cy="3208087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1" y="4620161"/>
            <a:ext cx="5257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Számítási igények figyelembe vételével skálázható, felhő alapú gépeket is használó elektronikus infrastruktúrán fut</a:t>
            </a:r>
          </a:p>
        </p:txBody>
      </p:sp>
      <p:sp>
        <p:nvSpPr>
          <p:cNvPr id="12" name="Téglalap 11"/>
          <p:cNvSpPr/>
          <p:nvPr/>
        </p:nvSpPr>
        <p:spPr>
          <a:xfrm>
            <a:off x="0" y="1205126"/>
            <a:ext cx="8659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CÉL: 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korábban egy rendszerben, szekvenciálisan futtatott kísérletek hosszú futási idejének csökkentése, </a:t>
            </a:r>
            <a:r>
              <a:rPr kumimoji="0" lang="hu-HU" sz="2000" b="1" i="1" u="sng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párhuzamosítás</a:t>
            </a:r>
            <a:r>
              <a: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felhő alapú infrastruktúrában </a:t>
            </a:r>
          </a:p>
        </p:txBody>
      </p:sp>
    </p:spTree>
    <p:extLst>
      <p:ext uri="{BB962C8B-B14F-4D97-AF65-F5344CB8AC3E}">
        <p14:creationId xmlns:p14="http://schemas.microsoft.com/office/powerpoint/2010/main" val="215443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523015"/>
            <a:ext cx="3063740" cy="19539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noProof="0" dirty="0"/>
              <a:t>Adatok és adatinterfészek</a:t>
            </a:r>
            <a:br>
              <a:rPr lang="hu-HU" noProof="0" dirty="0"/>
            </a:br>
            <a:r>
              <a:rPr lang="hu-HU" noProof="0" dirty="0"/>
              <a:t>szimulációs modellek</a:t>
            </a:r>
            <a:endParaRPr lang="en-US" noProof="0" dirty="0"/>
          </a:p>
        </p:txBody>
      </p:sp>
      <p:sp>
        <p:nvSpPr>
          <p:cNvPr id="10" name="Tartalom helye 2"/>
          <p:cNvSpPr>
            <a:spLocks noGrp="1"/>
          </p:cNvSpPr>
          <p:nvPr>
            <p:ph idx="1"/>
          </p:nvPr>
        </p:nvSpPr>
        <p:spPr>
          <a:xfrm>
            <a:off x="457200" y="1447799"/>
            <a:ext cx="4343400" cy="4800601"/>
          </a:xfrm>
        </p:spPr>
        <p:txBody>
          <a:bodyPr>
            <a:noAutofit/>
          </a:bodyPr>
          <a:lstStyle/>
          <a:p>
            <a:r>
              <a:rPr lang="en-GB" sz="2200" dirty="0"/>
              <a:t>SISO-STD-008-201, </a:t>
            </a:r>
            <a:r>
              <a:rPr lang="en-GB" sz="2200" b="1" dirty="0"/>
              <a:t>Standard for Core Manufacturing Simulation Data </a:t>
            </a:r>
            <a:r>
              <a:rPr lang="hu-HU" sz="2200" b="1" dirty="0"/>
              <a:t>CMSD </a:t>
            </a:r>
            <a:r>
              <a:rPr lang="en-GB" sz="2200" dirty="0"/>
              <a:t>(</a:t>
            </a:r>
            <a:r>
              <a:rPr lang="en-GB" sz="2200" u="sng" dirty="0">
                <a:solidFill>
                  <a:srgbClr val="0070C0"/>
                </a:solidFill>
                <a:hlinkClick r:id="rId3"/>
              </a:rPr>
              <a:t>https://www.sisostds.org</a:t>
            </a:r>
            <a:r>
              <a:rPr lang="en-GB" sz="2200" dirty="0"/>
              <a:t>)</a:t>
            </a:r>
            <a:endParaRPr lang="hu-HU" sz="2200" dirty="0"/>
          </a:p>
          <a:p>
            <a:r>
              <a:rPr lang="hu-HU" sz="2200" dirty="0"/>
              <a:t>Tartalmazza a statikus mester (pl. erőforrások) és a dinamikusan változó adatokat (pl. gyártási rendelés) is</a:t>
            </a:r>
            <a:endParaRPr lang="en-GB" sz="2200" dirty="0"/>
          </a:p>
          <a:p>
            <a:r>
              <a:rPr lang="hu-HU" sz="2200" dirty="0"/>
              <a:t>UML és XML implementáció </a:t>
            </a:r>
          </a:p>
          <a:p>
            <a:r>
              <a:rPr lang="hu-HU" sz="2200" dirty="0"/>
              <a:t>Saját implementáció </a:t>
            </a:r>
            <a:r>
              <a:rPr lang="hu-HU" sz="2200" dirty="0" err="1"/>
              <a:t>MySQL-ben</a:t>
            </a:r>
            <a:r>
              <a:rPr lang="hu-HU" sz="2200" dirty="0"/>
              <a:t>, amit a </a:t>
            </a:r>
            <a:r>
              <a:rPr lang="hu-HU" sz="2200" dirty="0" err="1"/>
              <a:t>Docker@SZTAKI-ban</a:t>
            </a:r>
            <a:r>
              <a:rPr lang="hu-HU" sz="2200" dirty="0"/>
              <a:t> is használunk </a:t>
            </a:r>
            <a:endParaRPr lang="en-GB" sz="2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54" y="503346"/>
            <a:ext cx="3803966" cy="391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65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Modell és szcenáriók a teszteléshez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882048"/>
            <a:ext cx="4021030" cy="32139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Adatok:</a:t>
            </a:r>
          </a:p>
          <a:p>
            <a:r>
              <a:rPr lang="hu-HU" dirty="0"/>
              <a:t>Erőforrások, gyártási operációk, folyamatok lépései (</a:t>
            </a:r>
            <a:r>
              <a:rPr lang="hu-HU" dirty="0" err="1"/>
              <a:t>routings</a:t>
            </a:r>
            <a:r>
              <a:rPr lang="hu-HU" dirty="0"/>
              <a:t>), idők (beállítás, művelet, stb.), pufferek </a:t>
            </a:r>
          </a:p>
          <a:p>
            <a:r>
              <a:rPr lang="hu-HU" dirty="0"/>
              <a:t>Dolgozók száma és képességeik (</a:t>
            </a:r>
            <a:r>
              <a:rPr lang="hu-HU" dirty="0" err="1"/>
              <a:t>skills</a:t>
            </a:r>
            <a:r>
              <a:rPr lang="hu-HU" dirty="0"/>
              <a:t>) (változó)</a:t>
            </a:r>
          </a:p>
          <a:p>
            <a:r>
              <a:rPr lang="hu-HU" dirty="0"/>
              <a:t>Rendelések, határidővel (változó)</a:t>
            </a:r>
          </a:p>
          <a:p>
            <a:r>
              <a:rPr lang="hu-HU" b="1" dirty="0"/>
              <a:t>Elemzés</a:t>
            </a:r>
            <a:r>
              <a:rPr lang="hu-HU" dirty="0"/>
              <a:t>: </a:t>
            </a:r>
          </a:p>
          <a:p>
            <a:pPr lvl="1"/>
            <a:r>
              <a:rPr lang="hu-HU" dirty="0"/>
              <a:t>Adott fenti input halmazra milyen kihozatalú a rendszer, késések, kihasználtság</a:t>
            </a:r>
          </a:p>
          <a:p>
            <a:pPr lvl="1"/>
            <a:r>
              <a:rPr lang="hu-HU" dirty="0"/>
              <a:t>Összehasonlítások, elemzések </a:t>
            </a:r>
          </a:p>
          <a:p>
            <a:pPr marL="0" indent="0">
              <a:buNone/>
            </a:pPr>
            <a:endParaRPr lang="hu-HU" dirty="0"/>
          </a:p>
        </p:txBody>
      </p:sp>
      <p:grpSp>
        <p:nvGrpSpPr>
          <p:cNvPr id="22" name="Csoportba foglalás 21"/>
          <p:cNvGrpSpPr/>
          <p:nvPr/>
        </p:nvGrpSpPr>
        <p:grpSpPr>
          <a:xfrm>
            <a:off x="510162" y="1694583"/>
            <a:ext cx="7730214" cy="1263716"/>
            <a:chOff x="804186" y="2133254"/>
            <a:chExt cx="6815814" cy="654809"/>
          </a:xfrm>
        </p:grpSpPr>
        <p:sp>
          <p:nvSpPr>
            <p:cNvPr id="4" name="Téglalap 3"/>
            <p:cNvSpPr/>
            <p:nvPr/>
          </p:nvSpPr>
          <p:spPr>
            <a:xfrm>
              <a:off x="904009" y="2135332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WS1</a:t>
              </a:r>
            </a:p>
          </p:txBody>
        </p:sp>
        <p:sp>
          <p:nvSpPr>
            <p:cNvPr id="5" name="Téglalap 4"/>
            <p:cNvSpPr/>
            <p:nvPr/>
          </p:nvSpPr>
          <p:spPr>
            <a:xfrm>
              <a:off x="1751907" y="2137410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WS2</a:t>
              </a:r>
            </a:p>
          </p:txBody>
        </p:sp>
        <p:sp>
          <p:nvSpPr>
            <p:cNvPr id="6" name="Téglalap 5"/>
            <p:cNvSpPr/>
            <p:nvPr/>
          </p:nvSpPr>
          <p:spPr>
            <a:xfrm>
              <a:off x="2599805" y="2143191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WS3</a:t>
              </a:r>
            </a:p>
          </p:txBody>
        </p:sp>
        <p:sp>
          <p:nvSpPr>
            <p:cNvPr id="7" name="Téglalap 6"/>
            <p:cNvSpPr/>
            <p:nvPr/>
          </p:nvSpPr>
          <p:spPr>
            <a:xfrm>
              <a:off x="6868391" y="2143191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WS8</a:t>
              </a:r>
            </a:p>
          </p:txBody>
        </p:sp>
        <p:sp>
          <p:nvSpPr>
            <p:cNvPr id="8" name="Téglalap 7"/>
            <p:cNvSpPr/>
            <p:nvPr/>
          </p:nvSpPr>
          <p:spPr>
            <a:xfrm>
              <a:off x="3447704" y="2146534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WS4</a:t>
              </a:r>
            </a:p>
          </p:txBody>
        </p:sp>
        <p:sp>
          <p:nvSpPr>
            <p:cNvPr id="9" name="Téglalap 8"/>
            <p:cNvSpPr/>
            <p:nvPr/>
          </p:nvSpPr>
          <p:spPr>
            <a:xfrm>
              <a:off x="6013219" y="2133254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WS7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5158047" y="2136143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WS6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4302875" y="2143191"/>
              <a:ext cx="579813" cy="299258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WS5</a:t>
              </a:r>
            </a:p>
          </p:txBody>
        </p:sp>
        <p:cxnSp>
          <p:nvCxnSpPr>
            <p:cNvPr id="13" name="Egyenes összekötő nyíllal 12"/>
            <p:cNvCxnSpPr>
              <a:endCxn id="5" idx="1"/>
            </p:cNvCxnSpPr>
            <p:nvPr/>
          </p:nvCxnSpPr>
          <p:spPr>
            <a:xfrm flipV="1">
              <a:off x="1483822" y="2287039"/>
              <a:ext cx="268085" cy="5780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nyíllal 14"/>
            <p:cNvCxnSpPr>
              <a:endCxn id="6" idx="1"/>
            </p:cNvCxnSpPr>
            <p:nvPr/>
          </p:nvCxnSpPr>
          <p:spPr>
            <a:xfrm>
              <a:off x="2346268" y="2288663"/>
              <a:ext cx="253538" cy="4157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nyíllal 16"/>
            <p:cNvCxnSpPr/>
            <p:nvPr/>
          </p:nvCxnSpPr>
          <p:spPr>
            <a:xfrm flipV="1">
              <a:off x="3172345" y="2288664"/>
              <a:ext cx="268085" cy="5780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nyíllal 17"/>
            <p:cNvCxnSpPr/>
            <p:nvPr/>
          </p:nvCxnSpPr>
          <p:spPr>
            <a:xfrm flipV="1">
              <a:off x="4034791" y="2294444"/>
              <a:ext cx="268085" cy="5780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nyíllal 18"/>
            <p:cNvCxnSpPr/>
            <p:nvPr/>
          </p:nvCxnSpPr>
          <p:spPr>
            <a:xfrm flipV="1">
              <a:off x="4882689" y="2300224"/>
              <a:ext cx="268085" cy="5780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nyíllal 19"/>
            <p:cNvCxnSpPr/>
            <p:nvPr/>
          </p:nvCxnSpPr>
          <p:spPr>
            <a:xfrm flipV="1">
              <a:off x="5745134" y="2294444"/>
              <a:ext cx="268085" cy="5780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nyíllal 20"/>
            <p:cNvCxnSpPr/>
            <p:nvPr/>
          </p:nvCxnSpPr>
          <p:spPr>
            <a:xfrm>
              <a:off x="6593032" y="2298145"/>
              <a:ext cx="275359" cy="7179"/>
            </a:xfrm>
            <a:prstGeom prst="straightConnector1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Szövegdoboz 22"/>
            <p:cNvSpPr txBox="1"/>
            <p:nvPr/>
          </p:nvSpPr>
          <p:spPr>
            <a:xfrm>
              <a:off x="804186" y="2541842"/>
              <a:ext cx="78763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4" name="Szövegdoboz 23"/>
            <p:cNvSpPr txBox="1"/>
            <p:nvPr/>
          </p:nvSpPr>
          <p:spPr>
            <a:xfrm>
              <a:off x="1609173" y="2541842"/>
              <a:ext cx="8751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5" name="Szövegdoboz 24"/>
            <p:cNvSpPr txBox="1"/>
            <p:nvPr/>
          </p:nvSpPr>
          <p:spPr>
            <a:xfrm>
              <a:off x="2467103" y="2541842"/>
              <a:ext cx="8418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2x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s1</a:t>
              </a:r>
              <a:endParaRPr kumimoji="0" lang="hu-HU" sz="1000" b="1" i="0" u="none" strike="noStrike" kern="1200" cap="none" spc="0" normalizeH="0" baseline="-2500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6" name="Szövegdoboz 25"/>
            <p:cNvSpPr txBox="1"/>
            <p:nvPr/>
          </p:nvSpPr>
          <p:spPr>
            <a:xfrm>
              <a:off x="3308939" y="2526386"/>
              <a:ext cx="82104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2x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" name="Szövegdoboz 26"/>
            <p:cNvSpPr txBox="1"/>
            <p:nvPr/>
          </p:nvSpPr>
          <p:spPr>
            <a:xfrm>
              <a:off x="4185248" y="2526386"/>
              <a:ext cx="800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" name="Szövegdoboz 27"/>
            <p:cNvSpPr txBox="1"/>
            <p:nvPr/>
          </p:nvSpPr>
          <p:spPr>
            <a:xfrm>
              <a:off x="5045616" y="2521061"/>
              <a:ext cx="800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9" name="Szövegdoboz 28"/>
            <p:cNvSpPr txBox="1"/>
            <p:nvPr/>
          </p:nvSpPr>
          <p:spPr>
            <a:xfrm>
              <a:off x="5911698" y="2521061"/>
              <a:ext cx="800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30" name="Szövegdoboz 29"/>
            <p:cNvSpPr txBox="1"/>
            <p:nvPr/>
          </p:nvSpPr>
          <p:spPr>
            <a:xfrm>
              <a:off x="6819641" y="2530997"/>
              <a:ext cx="80035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1x </a:t>
              </a:r>
              <a:r>
                <a:rPr kumimoji="0" lang="hu-HU" sz="1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Skill</a:t>
              </a:r>
              <a:r>
                <a:rPr kumimoji="0" lang="hu-H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 s</a:t>
              </a:r>
              <a:r>
                <a:rPr kumimoji="0" lang="hu-HU" sz="10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254093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rPr>
                <a:t>6</a:t>
              </a:r>
            </a:p>
          </p:txBody>
        </p:sp>
      </p:grp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081177"/>
            <a:ext cx="4262868" cy="2843560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537376" y="1204437"/>
            <a:ext cx="4442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5E7AD1">
                    <a:lumMod val="50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Lineáris gyártósor, Flow-shop (CMSD)</a:t>
            </a:r>
          </a:p>
        </p:txBody>
      </p:sp>
    </p:spTree>
    <p:extLst>
      <p:ext uri="{BB962C8B-B14F-4D97-AF65-F5344CB8AC3E}">
        <p14:creationId xmlns:p14="http://schemas.microsoft.com/office/powerpoint/2010/main" val="30866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Architektúra a felhasználás szempontjából</a:t>
            </a:r>
          </a:p>
        </p:txBody>
      </p:sp>
      <p:sp>
        <p:nvSpPr>
          <p:cNvPr id="25" name="Jobb oldali kapcsos zárójel 24"/>
          <p:cNvSpPr/>
          <p:nvPr/>
        </p:nvSpPr>
        <p:spPr>
          <a:xfrm>
            <a:off x="7446610" y="1364630"/>
            <a:ext cx="228610" cy="921370"/>
          </a:xfrm>
          <a:prstGeom prst="rightBrace">
            <a:avLst>
              <a:gd name="adj1" fmla="val 20075"/>
              <a:gd name="adj2" fmla="val 48239"/>
            </a:avLst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2540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7" name="Jobb oldali kapcsos zárójel 36"/>
          <p:cNvSpPr/>
          <p:nvPr/>
        </p:nvSpPr>
        <p:spPr>
          <a:xfrm>
            <a:off x="7440985" y="4744267"/>
            <a:ext cx="304810" cy="957173"/>
          </a:xfrm>
          <a:prstGeom prst="rightBrace">
            <a:avLst>
              <a:gd name="adj1" fmla="val 20075"/>
              <a:gd name="adj2" fmla="val 48239"/>
            </a:avLst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2540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38" name="Jobb oldali kapcsos zárójel 37"/>
          <p:cNvSpPr/>
          <p:nvPr/>
        </p:nvSpPr>
        <p:spPr>
          <a:xfrm>
            <a:off x="7440985" y="2508673"/>
            <a:ext cx="268490" cy="2139527"/>
          </a:xfrm>
          <a:prstGeom prst="rightBrace">
            <a:avLst>
              <a:gd name="adj1" fmla="val 20075"/>
              <a:gd name="adj2" fmla="val 48239"/>
            </a:avLst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2540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7906636" y="1568235"/>
            <a:ext cx="914400" cy="6096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Felhasz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-</a:t>
            </a:r>
            <a:b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náló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srgbClr val="254093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7958426" y="4990734"/>
            <a:ext cx="914400" cy="2421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I/O</a:t>
            </a:r>
            <a:b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adatok</a:t>
            </a:r>
          </a:p>
        </p:txBody>
      </p:sp>
      <p:sp>
        <p:nvSpPr>
          <p:cNvPr id="41" name="Szövegdoboz 40"/>
          <p:cNvSpPr txBox="1"/>
          <p:nvPr/>
        </p:nvSpPr>
        <p:spPr>
          <a:xfrm>
            <a:off x="7924795" y="3218963"/>
            <a:ext cx="914400" cy="2421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Párh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.</a:t>
            </a:r>
            <a:b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modell</a:t>
            </a:r>
            <a:b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</a:b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srgbClr val="254093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példányok</a:t>
            </a:r>
          </a:p>
        </p:txBody>
      </p:sp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9473"/>
            <a:ext cx="7294210" cy="448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0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26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Tapasztalatok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/>
          </a:bodyPr>
          <a:lstStyle/>
          <a:p>
            <a:r>
              <a:rPr lang="hu-HU" sz="2400" dirty="0"/>
              <a:t>„Jó ha van”:</a:t>
            </a:r>
          </a:p>
          <a:p>
            <a:pPr lvl="1"/>
            <a:r>
              <a:rPr lang="hu-HU" sz="2200" dirty="0"/>
              <a:t>Párhuzamosítás adottsága minimális fejlesztéssel</a:t>
            </a:r>
          </a:p>
          <a:p>
            <a:pPr lvl="1"/>
            <a:r>
              <a:rPr lang="hu-HU" sz="2200" dirty="0"/>
              <a:t>Portolási feltételeknél könnyebb a Linux/UNIX alapú alkalmazás</a:t>
            </a:r>
          </a:p>
          <a:p>
            <a:pPr lvl="2"/>
            <a:r>
              <a:rPr lang="hu-HU" sz="1800" dirty="0"/>
              <a:t>Windows, .NET esetén portolás </a:t>
            </a:r>
            <a:r>
              <a:rPr lang="hu-HU" sz="1800" dirty="0" err="1"/>
              <a:t>Mono</a:t>
            </a:r>
            <a:r>
              <a:rPr lang="hu-HU" sz="1800" dirty="0"/>
              <a:t> keretrendszerrel</a:t>
            </a:r>
            <a:endParaRPr lang="hu-HU" sz="2000" dirty="0"/>
          </a:p>
          <a:p>
            <a:r>
              <a:rPr lang="hu-HU" sz="2200" dirty="0"/>
              <a:t>I/O adatok, sztenderd adatbázis sémákban</a:t>
            </a:r>
          </a:p>
          <a:p>
            <a:r>
              <a:rPr lang="hu-HU" sz="2200" dirty="0"/>
              <a:t>Párhuzamosításhoz automatikusan generálható „modell példányok” legyenek</a:t>
            </a:r>
          </a:p>
          <a:p>
            <a:r>
              <a:rPr lang="hu-HU" sz="2200" dirty="0"/>
              <a:t>Felhasználói oldalon a </a:t>
            </a:r>
            <a:r>
              <a:rPr lang="hu-HU" sz="2200" dirty="0" err="1"/>
              <a:t>Docker</a:t>
            </a:r>
            <a:r>
              <a:rPr lang="hu-HU" sz="2200" dirty="0"/>
              <a:t> tudás nem szükséges, a SZTAKI LPDS támogatása</a:t>
            </a:r>
          </a:p>
          <a:p>
            <a:pPr lvl="1"/>
            <a:r>
              <a:rPr lang="hu-HU" sz="2000" dirty="0"/>
              <a:t>Felhasználói-futtatói interfészeknél szintén adott a támogatás</a:t>
            </a:r>
          </a:p>
          <a:p>
            <a:r>
              <a:rPr lang="hu-HU" sz="2200" dirty="0"/>
              <a:t>További projektekben is használni fogjuk</a:t>
            </a:r>
          </a:p>
        </p:txBody>
      </p:sp>
    </p:spTree>
    <p:extLst>
      <p:ext uri="{BB962C8B-B14F-4D97-AF65-F5344CB8AC3E}">
        <p14:creationId xmlns:p14="http://schemas.microsoft.com/office/powerpoint/2010/main" val="280650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429000"/>
            <a:ext cx="6858000" cy="1828800"/>
          </a:xfrm>
        </p:spPr>
        <p:txBody>
          <a:bodyPr/>
          <a:lstStyle/>
          <a:p>
            <a:r>
              <a:rPr lang="hu-HU" dirty="0"/>
              <a:t>Köszönjük a figyelmet!</a:t>
            </a:r>
            <a:br>
              <a:rPr lang="hu-HU" dirty="0"/>
            </a:br>
            <a:br>
              <a:rPr lang="hu-HU" dirty="0"/>
            </a:br>
            <a:r>
              <a:rPr lang="hu-HU" dirty="0"/>
              <a:t>Kérdések?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66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F77586-CE36-40D7-B744-F4FB36231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b="1" dirty="0">
                <a:solidFill>
                  <a:srgbClr val="254093"/>
                </a:solidFill>
                <a:latin typeface="Open Sans Semibold"/>
              </a:rPr>
              <a:t>Docker konténer technológia</a:t>
            </a:r>
            <a:endParaRPr lang="en-US" sz="28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D4D8CE-74BE-4671-B9E5-4C6693224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1200"/>
              </a:spcBef>
            </a:pPr>
            <a:r>
              <a:rPr lang="hu-HU" sz="2400" dirty="0">
                <a:solidFill>
                  <a:srgbClr val="25408F"/>
                </a:solidFill>
              </a:rPr>
              <a:t>Nyílt forráskódú konténer platform</a:t>
            </a:r>
          </a:p>
          <a:p>
            <a:pPr marL="342900" indent="-342900">
              <a:spcBef>
                <a:spcPts val="1200"/>
              </a:spcBef>
            </a:pPr>
            <a:r>
              <a:rPr lang="hu-HU" sz="2400" dirty="0" err="1">
                <a:solidFill>
                  <a:srgbClr val="25408F"/>
                </a:solidFill>
              </a:rPr>
              <a:t>Virtualizáció</a:t>
            </a:r>
            <a:r>
              <a:rPr lang="hu-HU" sz="2400" dirty="0">
                <a:solidFill>
                  <a:srgbClr val="25408F"/>
                </a:solidFill>
              </a:rPr>
              <a:t> helyettesítése</a:t>
            </a:r>
          </a:p>
          <a:p>
            <a:pPr marL="342900" indent="-342900">
              <a:spcBef>
                <a:spcPts val="1200"/>
              </a:spcBef>
            </a:pPr>
            <a:r>
              <a:rPr lang="hu-HU" sz="2400" dirty="0">
                <a:solidFill>
                  <a:srgbClr val="25408F"/>
                </a:solidFill>
              </a:rPr>
              <a:t>Alkalmazás egységbe zárása</a:t>
            </a:r>
          </a:p>
          <a:p>
            <a:pPr marL="342900" indent="-342900">
              <a:spcBef>
                <a:spcPts val="1200"/>
              </a:spcBef>
            </a:pPr>
            <a:r>
              <a:rPr lang="hu-HU" sz="2400" dirty="0">
                <a:solidFill>
                  <a:srgbClr val="25408F"/>
                </a:solidFill>
              </a:rPr>
              <a:t>Linux konténer technológián alapszik</a:t>
            </a:r>
          </a:p>
          <a:p>
            <a:pPr marL="342900" indent="-342900">
              <a:spcBef>
                <a:spcPts val="1200"/>
              </a:spcBef>
            </a:pPr>
            <a:r>
              <a:rPr lang="hu-HU" sz="2400" dirty="0">
                <a:solidFill>
                  <a:srgbClr val="25408F"/>
                </a:solidFill>
              </a:rPr>
              <a:t>Zárt, réteges felépítésű konténerek</a:t>
            </a:r>
          </a:p>
          <a:p>
            <a:pPr marL="342900" indent="-342900">
              <a:spcBef>
                <a:spcPts val="1200"/>
              </a:spcBef>
            </a:pPr>
            <a:r>
              <a:rPr lang="hu-HU" sz="2400" dirty="0">
                <a:solidFill>
                  <a:srgbClr val="25408F"/>
                </a:solidFill>
              </a:rPr>
              <a:t>Konténer képek központi tárolása</a:t>
            </a:r>
            <a:endParaRPr lang="en-US" sz="2400" dirty="0">
              <a:solidFill>
                <a:srgbClr val="25408F"/>
              </a:solidFill>
            </a:endParaRPr>
          </a:p>
          <a:p>
            <a:pPr marL="342900" indent="-342900">
              <a:spcBef>
                <a:spcPts val="1200"/>
              </a:spcBef>
            </a:pPr>
            <a:r>
              <a:rPr lang="hu-HU" sz="2400" dirty="0">
                <a:solidFill>
                  <a:srgbClr val="25408F"/>
                </a:solidFill>
              </a:rPr>
              <a:t>Hordozhatóság, hatékonyság</a:t>
            </a:r>
          </a:p>
        </p:txBody>
      </p:sp>
      <p:pic>
        <p:nvPicPr>
          <p:cNvPr id="1026" name="Picture 2" descr="Képtalálat a következőre: „docker”">
            <a:extLst>
              <a:ext uri="{FF2B5EF4-FFF2-40B4-BE49-F238E27FC236}">
                <a16:creationId xmlns:a16="http://schemas.microsoft.com/office/drawing/2014/main" id="{A6C476B0-CAA8-444E-872F-25F67DA0C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5812"/>
            <a:ext cx="3538538" cy="315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0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914430"/>
            <a:r>
              <a:rPr lang="hu-HU" sz="2801" b="1" dirty="0">
                <a:solidFill>
                  <a:srgbClr val="254093"/>
                </a:solidFill>
                <a:latin typeface="Open Sans Semibold"/>
              </a:rPr>
              <a:t>Docker architektúra</a:t>
            </a:r>
            <a:endParaRPr lang="en-US" sz="2801" b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FCC05A4-8469-445D-8DC1-C3333E67C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168" y="1596161"/>
            <a:ext cx="8917008" cy="4481509"/>
          </a:xfrm>
          <a:prstGeom prst="rect">
            <a:avLst/>
          </a:prstGeom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D793370D-B68F-4FB5-903E-16321428345F}"/>
              </a:ext>
            </a:extLst>
          </p:cNvPr>
          <p:cNvSpPr txBox="1">
            <a:spLocks/>
          </p:cNvSpPr>
          <p:nvPr/>
        </p:nvSpPr>
        <p:spPr>
          <a:xfrm>
            <a:off x="6539977" y="3962400"/>
            <a:ext cx="2445536" cy="1128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5408F"/>
                </a:solidFill>
              </a:rPr>
              <a:t>Matlab</a:t>
            </a:r>
            <a:endParaRPr lang="hu-HU" sz="2000" dirty="0">
              <a:solidFill>
                <a:srgbClr val="25408F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25408F"/>
                </a:solidFill>
              </a:rPr>
              <a:t>MySQL</a:t>
            </a:r>
            <a:endParaRPr lang="hu-HU" sz="2000" dirty="0">
              <a:solidFill>
                <a:srgbClr val="25408F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25408F"/>
                </a:solidFill>
              </a:rPr>
              <a:t>Data </a:t>
            </a:r>
            <a:r>
              <a:rPr lang="hu-HU" sz="2000" dirty="0" err="1">
                <a:solidFill>
                  <a:srgbClr val="25408F"/>
                </a:solidFill>
              </a:rPr>
              <a:t>Avenue</a:t>
            </a:r>
            <a:endParaRPr lang="hu-HU" sz="2000" dirty="0">
              <a:solidFill>
                <a:srgbClr val="25408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>
              <a:solidFill>
                <a:srgbClr val="25408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>
              <a:solidFill>
                <a:srgbClr val="25408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795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1E78D76-A26F-4F65-9C87-0D33DC6209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2618166"/>
              </p:ext>
            </p:extLst>
          </p:nvPr>
        </p:nvGraphicFramePr>
        <p:xfrm>
          <a:off x="387378" y="1703214"/>
          <a:ext cx="3724060" cy="3423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Laptop">
            <a:extLst>
              <a:ext uri="{FF2B5EF4-FFF2-40B4-BE49-F238E27FC236}">
                <a16:creationId xmlns:a16="http://schemas.microsoft.com/office/drawing/2014/main" id="{96574E4A-3358-4E7B-9DAA-AE44F546630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9768" y="4429235"/>
            <a:ext cx="685800" cy="685800"/>
          </a:xfrm>
          <a:prstGeom prst="rect">
            <a:avLst/>
          </a:prstGeom>
        </p:spPr>
      </p:pic>
      <p:pic>
        <p:nvPicPr>
          <p:cNvPr id="10" name="Graphic 9" descr="Computer">
            <a:extLst>
              <a:ext uri="{FF2B5EF4-FFF2-40B4-BE49-F238E27FC236}">
                <a16:creationId xmlns:a16="http://schemas.microsoft.com/office/drawing/2014/main" id="{434E958E-E9B4-4C85-AEA0-E99D4B6DAE6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7098" t="1" b="-5193"/>
          <a:stretch/>
        </p:blipFill>
        <p:spPr>
          <a:xfrm>
            <a:off x="1890665" y="4429236"/>
            <a:ext cx="225646" cy="721406"/>
          </a:xfrm>
          <a:prstGeom prst="rect">
            <a:avLst/>
          </a:prstGeom>
        </p:spPr>
      </p:pic>
      <p:pic>
        <p:nvPicPr>
          <p:cNvPr id="12" name="Graphic 11" descr="Cloud">
            <a:extLst>
              <a:ext uri="{FF2B5EF4-FFF2-40B4-BE49-F238E27FC236}">
                <a16:creationId xmlns:a16="http://schemas.microsoft.com/office/drawing/2014/main" id="{5BA3D57F-1280-448D-85F0-BD52FB2588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55302" y="4429235"/>
            <a:ext cx="685800" cy="685800"/>
          </a:xfrm>
          <a:prstGeom prst="rect">
            <a:avLst/>
          </a:prstGeom>
        </p:spPr>
      </p:pic>
      <p:pic>
        <p:nvPicPr>
          <p:cNvPr id="13" name="Graphic 12" descr="Computer">
            <a:extLst>
              <a:ext uri="{FF2B5EF4-FFF2-40B4-BE49-F238E27FC236}">
                <a16:creationId xmlns:a16="http://schemas.microsoft.com/office/drawing/2014/main" id="{BD10C728-15D6-44C2-8CBE-9516B4A069B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7098" t="1" b="-5193"/>
          <a:stretch/>
        </p:blipFill>
        <p:spPr>
          <a:xfrm>
            <a:off x="2120742" y="4429235"/>
            <a:ext cx="225646" cy="721406"/>
          </a:xfrm>
          <a:prstGeom prst="rect">
            <a:avLst/>
          </a:prstGeom>
        </p:spPr>
      </p:pic>
      <p:pic>
        <p:nvPicPr>
          <p:cNvPr id="14" name="Graphic 13" descr="Computer">
            <a:extLst>
              <a:ext uri="{FF2B5EF4-FFF2-40B4-BE49-F238E27FC236}">
                <a16:creationId xmlns:a16="http://schemas.microsoft.com/office/drawing/2014/main" id="{05FA4CCA-BCA8-473B-8124-710D7EF1B7F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7098" t="1" b="-5193"/>
          <a:stretch/>
        </p:blipFill>
        <p:spPr>
          <a:xfrm>
            <a:off x="2346387" y="4429236"/>
            <a:ext cx="225646" cy="72140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6E900B-B8DE-40D6-AD1C-95304D858C69}"/>
              </a:ext>
            </a:extLst>
          </p:cNvPr>
          <p:cNvGrpSpPr/>
          <p:nvPr/>
        </p:nvGrpSpPr>
        <p:grpSpPr>
          <a:xfrm>
            <a:off x="4755762" y="2647013"/>
            <a:ext cx="3722725" cy="2478374"/>
            <a:chOff x="4755760" y="2647013"/>
            <a:chExt cx="3722725" cy="247837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36530B6-0695-43DF-8E81-A1E065F5A866}"/>
                </a:ext>
              </a:extLst>
            </p:cNvPr>
            <p:cNvSpPr/>
            <p:nvPr/>
          </p:nvSpPr>
          <p:spPr>
            <a:xfrm>
              <a:off x="4755760" y="4110755"/>
              <a:ext cx="3722725" cy="1014632"/>
            </a:xfrm>
            <a:custGeom>
              <a:avLst/>
              <a:gdLst>
                <a:gd name="connsiteX0" fmla="*/ 0 w 3722725"/>
                <a:gd name="connsiteY0" fmla="*/ 101463 h 1014632"/>
                <a:gd name="connsiteX1" fmla="*/ 101463 w 3722725"/>
                <a:gd name="connsiteY1" fmla="*/ 0 h 1014632"/>
                <a:gd name="connsiteX2" fmla="*/ 3621262 w 3722725"/>
                <a:gd name="connsiteY2" fmla="*/ 0 h 1014632"/>
                <a:gd name="connsiteX3" fmla="*/ 3722725 w 3722725"/>
                <a:gd name="connsiteY3" fmla="*/ 101463 h 1014632"/>
                <a:gd name="connsiteX4" fmla="*/ 3722725 w 3722725"/>
                <a:gd name="connsiteY4" fmla="*/ 913169 h 1014632"/>
                <a:gd name="connsiteX5" fmla="*/ 3621262 w 3722725"/>
                <a:gd name="connsiteY5" fmla="*/ 1014632 h 1014632"/>
                <a:gd name="connsiteX6" fmla="*/ 101463 w 3722725"/>
                <a:gd name="connsiteY6" fmla="*/ 1014632 h 1014632"/>
                <a:gd name="connsiteX7" fmla="*/ 0 w 3722725"/>
                <a:gd name="connsiteY7" fmla="*/ 913169 h 1014632"/>
                <a:gd name="connsiteX8" fmla="*/ 0 w 3722725"/>
                <a:gd name="connsiteY8" fmla="*/ 101463 h 101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22725" h="1014632">
                  <a:moveTo>
                    <a:pt x="0" y="101463"/>
                  </a:moveTo>
                  <a:cubicBezTo>
                    <a:pt x="0" y="45427"/>
                    <a:pt x="45427" y="0"/>
                    <a:pt x="101463" y="0"/>
                  </a:cubicBezTo>
                  <a:lnTo>
                    <a:pt x="3621262" y="0"/>
                  </a:lnTo>
                  <a:cubicBezTo>
                    <a:pt x="3677298" y="0"/>
                    <a:pt x="3722725" y="45427"/>
                    <a:pt x="3722725" y="101463"/>
                  </a:cubicBezTo>
                  <a:lnTo>
                    <a:pt x="3722725" y="913169"/>
                  </a:lnTo>
                  <a:cubicBezTo>
                    <a:pt x="3722725" y="969205"/>
                    <a:pt x="3677298" y="1014632"/>
                    <a:pt x="3621262" y="1014632"/>
                  </a:cubicBezTo>
                  <a:lnTo>
                    <a:pt x="101463" y="1014632"/>
                  </a:lnTo>
                  <a:cubicBezTo>
                    <a:pt x="45427" y="1014632"/>
                    <a:pt x="0" y="969205"/>
                    <a:pt x="0" y="913169"/>
                  </a:cubicBezTo>
                  <a:lnTo>
                    <a:pt x="0" y="10146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5918" tIns="105918" rIns="105918" bIns="105918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schemeClr val="tx1"/>
                  </a:solidFill>
                </a:rPr>
                <a:t>IT infrastructure</a:t>
              </a:r>
              <a:br>
                <a:rPr lang="en-US" sz="3200" dirty="0"/>
              </a:br>
              <a:endParaRPr lang="en-US" sz="3200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B0D896B-B0A1-4E48-983B-F5D2729D2AAD}"/>
                </a:ext>
              </a:extLst>
            </p:cNvPr>
            <p:cNvSpPr/>
            <p:nvPr/>
          </p:nvSpPr>
          <p:spPr>
            <a:xfrm>
              <a:off x="4758727" y="3740448"/>
              <a:ext cx="3715457" cy="316845"/>
            </a:xfrm>
            <a:custGeom>
              <a:avLst/>
              <a:gdLst>
                <a:gd name="connsiteX0" fmla="*/ 0 w 3715457"/>
                <a:gd name="connsiteY0" fmla="*/ 31685 h 316845"/>
                <a:gd name="connsiteX1" fmla="*/ 31685 w 3715457"/>
                <a:gd name="connsiteY1" fmla="*/ 0 h 316845"/>
                <a:gd name="connsiteX2" fmla="*/ 3683773 w 3715457"/>
                <a:gd name="connsiteY2" fmla="*/ 0 h 316845"/>
                <a:gd name="connsiteX3" fmla="*/ 3715458 w 3715457"/>
                <a:gd name="connsiteY3" fmla="*/ 31685 h 316845"/>
                <a:gd name="connsiteX4" fmla="*/ 3715457 w 3715457"/>
                <a:gd name="connsiteY4" fmla="*/ 285161 h 316845"/>
                <a:gd name="connsiteX5" fmla="*/ 3683772 w 3715457"/>
                <a:gd name="connsiteY5" fmla="*/ 316846 h 316845"/>
                <a:gd name="connsiteX6" fmla="*/ 31685 w 3715457"/>
                <a:gd name="connsiteY6" fmla="*/ 316845 h 316845"/>
                <a:gd name="connsiteX7" fmla="*/ 0 w 3715457"/>
                <a:gd name="connsiteY7" fmla="*/ 285160 h 316845"/>
                <a:gd name="connsiteX8" fmla="*/ 0 w 3715457"/>
                <a:gd name="connsiteY8" fmla="*/ 31685 h 316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15457" h="316845">
                  <a:moveTo>
                    <a:pt x="0" y="31685"/>
                  </a:moveTo>
                  <a:cubicBezTo>
                    <a:pt x="0" y="14186"/>
                    <a:pt x="14186" y="0"/>
                    <a:pt x="31685" y="0"/>
                  </a:cubicBezTo>
                  <a:lnTo>
                    <a:pt x="3683773" y="0"/>
                  </a:lnTo>
                  <a:cubicBezTo>
                    <a:pt x="3701272" y="0"/>
                    <a:pt x="3715458" y="14186"/>
                    <a:pt x="3715458" y="31685"/>
                  </a:cubicBezTo>
                  <a:cubicBezTo>
                    <a:pt x="3715458" y="116177"/>
                    <a:pt x="3715457" y="200669"/>
                    <a:pt x="3715457" y="285161"/>
                  </a:cubicBezTo>
                  <a:cubicBezTo>
                    <a:pt x="3715457" y="302660"/>
                    <a:pt x="3701271" y="316846"/>
                    <a:pt x="3683772" y="316846"/>
                  </a:cubicBezTo>
                  <a:lnTo>
                    <a:pt x="31685" y="316845"/>
                  </a:lnTo>
                  <a:cubicBezTo>
                    <a:pt x="14186" y="316845"/>
                    <a:pt x="0" y="302659"/>
                    <a:pt x="0" y="285160"/>
                  </a:cubicBezTo>
                  <a:lnTo>
                    <a:pt x="0" y="31685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240" tIns="70240" rIns="70240" bIns="7024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Host (or Guest) Operating System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1E4CCE-5E1D-4E3C-B3CD-D381265AB804}"/>
                </a:ext>
              </a:extLst>
            </p:cNvPr>
            <p:cNvSpPr/>
            <p:nvPr/>
          </p:nvSpPr>
          <p:spPr>
            <a:xfrm>
              <a:off x="4765973" y="3450455"/>
              <a:ext cx="3700965" cy="236532"/>
            </a:xfrm>
            <a:custGeom>
              <a:avLst/>
              <a:gdLst>
                <a:gd name="connsiteX0" fmla="*/ 0 w 3700965"/>
                <a:gd name="connsiteY0" fmla="*/ 23653 h 236532"/>
                <a:gd name="connsiteX1" fmla="*/ 23653 w 3700965"/>
                <a:gd name="connsiteY1" fmla="*/ 0 h 236532"/>
                <a:gd name="connsiteX2" fmla="*/ 3677312 w 3700965"/>
                <a:gd name="connsiteY2" fmla="*/ 0 h 236532"/>
                <a:gd name="connsiteX3" fmla="*/ 3700965 w 3700965"/>
                <a:gd name="connsiteY3" fmla="*/ 23653 h 236532"/>
                <a:gd name="connsiteX4" fmla="*/ 3700965 w 3700965"/>
                <a:gd name="connsiteY4" fmla="*/ 212879 h 236532"/>
                <a:gd name="connsiteX5" fmla="*/ 3677312 w 3700965"/>
                <a:gd name="connsiteY5" fmla="*/ 236532 h 236532"/>
                <a:gd name="connsiteX6" fmla="*/ 23653 w 3700965"/>
                <a:gd name="connsiteY6" fmla="*/ 236532 h 236532"/>
                <a:gd name="connsiteX7" fmla="*/ 0 w 3700965"/>
                <a:gd name="connsiteY7" fmla="*/ 212879 h 236532"/>
                <a:gd name="connsiteX8" fmla="*/ 0 w 3700965"/>
                <a:gd name="connsiteY8" fmla="*/ 23653 h 23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965" h="236532">
                  <a:moveTo>
                    <a:pt x="0" y="23653"/>
                  </a:moveTo>
                  <a:cubicBezTo>
                    <a:pt x="0" y="10590"/>
                    <a:pt x="10590" y="0"/>
                    <a:pt x="23653" y="0"/>
                  </a:cubicBezTo>
                  <a:lnTo>
                    <a:pt x="3677312" y="0"/>
                  </a:lnTo>
                  <a:cubicBezTo>
                    <a:pt x="3690375" y="0"/>
                    <a:pt x="3700965" y="10590"/>
                    <a:pt x="3700965" y="23653"/>
                  </a:cubicBezTo>
                  <a:lnTo>
                    <a:pt x="3700965" y="212879"/>
                  </a:lnTo>
                  <a:cubicBezTo>
                    <a:pt x="3700965" y="225942"/>
                    <a:pt x="3690375" y="236532"/>
                    <a:pt x="3677312" y="236532"/>
                  </a:cubicBezTo>
                  <a:lnTo>
                    <a:pt x="23653" y="236532"/>
                  </a:lnTo>
                  <a:cubicBezTo>
                    <a:pt x="10590" y="236532"/>
                    <a:pt x="0" y="225942"/>
                    <a:pt x="0" y="212879"/>
                  </a:cubicBezTo>
                  <a:lnTo>
                    <a:pt x="0" y="23653"/>
                  </a:lnTo>
                  <a:close/>
                </a:path>
              </a:pathLst>
            </a:custGeom>
            <a:solidFill>
              <a:srgbClr val="C00000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888" tIns="67888" rIns="67888" bIns="67888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Docker Engine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B9788B-665D-45AA-8837-700CCE4D1E0D}"/>
                </a:ext>
              </a:extLst>
            </p:cNvPr>
            <p:cNvSpPr/>
            <p:nvPr/>
          </p:nvSpPr>
          <p:spPr>
            <a:xfrm>
              <a:off x="4780380" y="3017472"/>
              <a:ext cx="1207150" cy="379522"/>
            </a:xfrm>
            <a:custGeom>
              <a:avLst/>
              <a:gdLst>
                <a:gd name="connsiteX0" fmla="*/ 0 w 1207150"/>
                <a:gd name="connsiteY0" fmla="*/ 37952 h 379522"/>
                <a:gd name="connsiteX1" fmla="*/ 37952 w 1207150"/>
                <a:gd name="connsiteY1" fmla="*/ 0 h 379522"/>
                <a:gd name="connsiteX2" fmla="*/ 1169198 w 1207150"/>
                <a:gd name="connsiteY2" fmla="*/ 0 h 379522"/>
                <a:gd name="connsiteX3" fmla="*/ 1207150 w 1207150"/>
                <a:gd name="connsiteY3" fmla="*/ 37952 h 379522"/>
                <a:gd name="connsiteX4" fmla="*/ 1207150 w 1207150"/>
                <a:gd name="connsiteY4" fmla="*/ 341570 h 379522"/>
                <a:gd name="connsiteX5" fmla="*/ 1169198 w 1207150"/>
                <a:gd name="connsiteY5" fmla="*/ 379522 h 379522"/>
                <a:gd name="connsiteX6" fmla="*/ 37952 w 1207150"/>
                <a:gd name="connsiteY6" fmla="*/ 379522 h 379522"/>
                <a:gd name="connsiteX7" fmla="*/ 0 w 1207150"/>
                <a:gd name="connsiteY7" fmla="*/ 341570 h 379522"/>
                <a:gd name="connsiteX8" fmla="*/ 0 w 1207150"/>
                <a:gd name="connsiteY8" fmla="*/ 37952 h 37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150" h="379522">
                  <a:moveTo>
                    <a:pt x="0" y="37952"/>
                  </a:moveTo>
                  <a:cubicBezTo>
                    <a:pt x="0" y="16992"/>
                    <a:pt x="16992" y="0"/>
                    <a:pt x="37952" y="0"/>
                  </a:cubicBezTo>
                  <a:lnTo>
                    <a:pt x="1169198" y="0"/>
                  </a:lnTo>
                  <a:cubicBezTo>
                    <a:pt x="1190158" y="0"/>
                    <a:pt x="1207150" y="16992"/>
                    <a:pt x="1207150" y="37952"/>
                  </a:cubicBezTo>
                  <a:lnTo>
                    <a:pt x="1207150" y="341570"/>
                  </a:lnTo>
                  <a:cubicBezTo>
                    <a:pt x="1207150" y="362530"/>
                    <a:pt x="1190158" y="379522"/>
                    <a:pt x="1169198" y="379522"/>
                  </a:cubicBezTo>
                  <a:lnTo>
                    <a:pt x="37952" y="379522"/>
                  </a:lnTo>
                  <a:cubicBezTo>
                    <a:pt x="16992" y="379522"/>
                    <a:pt x="0" y="362530"/>
                    <a:pt x="0" y="341570"/>
                  </a:cubicBezTo>
                  <a:lnTo>
                    <a:pt x="0" y="37952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456" tIns="64456" rIns="64456" bIns="64456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Binaries &amp; Libraries 1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3C76517-3B5C-445D-A25F-1102D589394E}"/>
                </a:ext>
              </a:extLst>
            </p:cNvPr>
            <p:cNvSpPr/>
            <p:nvPr/>
          </p:nvSpPr>
          <p:spPr>
            <a:xfrm>
              <a:off x="4780380" y="2648946"/>
              <a:ext cx="1207150" cy="315064"/>
            </a:xfrm>
            <a:custGeom>
              <a:avLst/>
              <a:gdLst>
                <a:gd name="connsiteX0" fmla="*/ 0 w 1207150"/>
                <a:gd name="connsiteY0" fmla="*/ 31506 h 315064"/>
                <a:gd name="connsiteX1" fmla="*/ 31506 w 1207150"/>
                <a:gd name="connsiteY1" fmla="*/ 0 h 315064"/>
                <a:gd name="connsiteX2" fmla="*/ 1175644 w 1207150"/>
                <a:gd name="connsiteY2" fmla="*/ 0 h 315064"/>
                <a:gd name="connsiteX3" fmla="*/ 1207150 w 1207150"/>
                <a:gd name="connsiteY3" fmla="*/ 31506 h 315064"/>
                <a:gd name="connsiteX4" fmla="*/ 1207150 w 1207150"/>
                <a:gd name="connsiteY4" fmla="*/ 283558 h 315064"/>
                <a:gd name="connsiteX5" fmla="*/ 1175644 w 1207150"/>
                <a:gd name="connsiteY5" fmla="*/ 315064 h 315064"/>
                <a:gd name="connsiteX6" fmla="*/ 31506 w 1207150"/>
                <a:gd name="connsiteY6" fmla="*/ 315064 h 315064"/>
                <a:gd name="connsiteX7" fmla="*/ 0 w 1207150"/>
                <a:gd name="connsiteY7" fmla="*/ 283558 h 315064"/>
                <a:gd name="connsiteX8" fmla="*/ 0 w 1207150"/>
                <a:gd name="connsiteY8" fmla="*/ 31506 h 3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150" h="315064">
                  <a:moveTo>
                    <a:pt x="0" y="31506"/>
                  </a:moveTo>
                  <a:cubicBezTo>
                    <a:pt x="0" y="14106"/>
                    <a:pt x="14106" y="0"/>
                    <a:pt x="31506" y="0"/>
                  </a:cubicBezTo>
                  <a:lnTo>
                    <a:pt x="1175644" y="0"/>
                  </a:lnTo>
                  <a:cubicBezTo>
                    <a:pt x="1193044" y="0"/>
                    <a:pt x="1207150" y="14106"/>
                    <a:pt x="1207150" y="31506"/>
                  </a:cubicBezTo>
                  <a:lnTo>
                    <a:pt x="1207150" y="283558"/>
                  </a:lnTo>
                  <a:cubicBezTo>
                    <a:pt x="1207150" y="300958"/>
                    <a:pt x="1193044" y="315064"/>
                    <a:pt x="1175644" y="315064"/>
                  </a:cubicBezTo>
                  <a:lnTo>
                    <a:pt x="31506" y="315064"/>
                  </a:lnTo>
                  <a:cubicBezTo>
                    <a:pt x="14106" y="315064"/>
                    <a:pt x="0" y="300958"/>
                    <a:pt x="0" y="283558"/>
                  </a:cubicBezTo>
                  <a:lnTo>
                    <a:pt x="0" y="31506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8" tIns="62568" rIns="62568" bIns="6256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Application 1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03B3E0E-B7AD-46FD-9A9B-C3E0DE141ED3}"/>
                </a:ext>
              </a:extLst>
            </p:cNvPr>
            <p:cNvSpPr/>
            <p:nvPr/>
          </p:nvSpPr>
          <p:spPr>
            <a:xfrm>
              <a:off x="6012879" y="3018388"/>
              <a:ext cx="2439651" cy="378607"/>
            </a:xfrm>
            <a:custGeom>
              <a:avLst/>
              <a:gdLst>
                <a:gd name="connsiteX0" fmla="*/ 0 w 1207150"/>
                <a:gd name="connsiteY0" fmla="*/ 37861 h 378607"/>
                <a:gd name="connsiteX1" fmla="*/ 37861 w 1207150"/>
                <a:gd name="connsiteY1" fmla="*/ 0 h 378607"/>
                <a:gd name="connsiteX2" fmla="*/ 1169289 w 1207150"/>
                <a:gd name="connsiteY2" fmla="*/ 0 h 378607"/>
                <a:gd name="connsiteX3" fmla="*/ 1207150 w 1207150"/>
                <a:gd name="connsiteY3" fmla="*/ 37861 h 378607"/>
                <a:gd name="connsiteX4" fmla="*/ 1207150 w 1207150"/>
                <a:gd name="connsiteY4" fmla="*/ 340746 h 378607"/>
                <a:gd name="connsiteX5" fmla="*/ 1169289 w 1207150"/>
                <a:gd name="connsiteY5" fmla="*/ 378607 h 378607"/>
                <a:gd name="connsiteX6" fmla="*/ 37861 w 1207150"/>
                <a:gd name="connsiteY6" fmla="*/ 378607 h 378607"/>
                <a:gd name="connsiteX7" fmla="*/ 0 w 1207150"/>
                <a:gd name="connsiteY7" fmla="*/ 340746 h 378607"/>
                <a:gd name="connsiteX8" fmla="*/ 0 w 1207150"/>
                <a:gd name="connsiteY8" fmla="*/ 37861 h 378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150" h="378607">
                  <a:moveTo>
                    <a:pt x="0" y="37861"/>
                  </a:moveTo>
                  <a:cubicBezTo>
                    <a:pt x="0" y="16951"/>
                    <a:pt x="16951" y="0"/>
                    <a:pt x="37861" y="0"/>
                  </a:cubicBezTo>
                  <a:lnTo>
                    <a:pt x="1169289" y="0"/>
                  </a:lnTo>
                  <a:cubicBezTo>
                    <a:pt x="1190199" y="0"/>
                    <a:pt x="1207150" y="16951"/>
                    <a:pt x="1207150" y="37861"/>
                  </a:cubicBezTo>
                  <a:lnTo>
                    <a:pt x="1207150" y="340746"/>
                  </a:lnTo>
                  <a:cubicBezTo>
                    <a:pt x="1207150" y="361656"/>
                    <a:pt x="1190199" y="378607"/>
                    <a:pt x="1169289" y="378607"/>
                  </a:cubicBezTo>
                  <a:lnTo>
                    <a:pt x="37861" y="378607"/>
                  </a:lnTo>
                  <a:cubicBezTo>
                    <a:pt x="16951" y="378607"/>
                    <a:pt x="0" y="361656"/>
                    <a:pt x="0" y="340746"/>
                  </a:cubicBezTo>
                  <a:lnTo>
                    <a:pt x="0" y="3786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4429" tIns="64429" rIns="64429" bIns="64429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Binaries &amp; Libraries 2/3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29C66B-512F-4A86-81B3-366AEFF1F86F}"/>
                </a:ext>
              </a:extLst>
            </p:cNvPr>
            <p:cNvSpPr/>
            <p:nvPr/>
          </p:nvSpPr>
          <p:spPr>
            <a:xfrm>
              <a:off x="6012880" y="2649862"/>
              <a:ext cx="1207150" cy="315064"/>
            </a:xfrm>
            <a:custGeom>
              <a:avLst/>
              <a:gdLst>
                <a:gd name="connsiteX0" fmla="*/ 0 w 1207150"/>
                <a:gd name="connsiteY0" fmla="*/ 31506 h 315064"/>
                <a:gd name="connsiteX1" fmla="*/ 31506 w 1207150"/>
                <a:gd name="connsiteY1" fmla="*/ 0 h 315064"/>
                <a:gd name="connsiteX2" fmla="*/ 1175644 w 1207150"/>
                <a:gd name="connsiteY2" fmla="*/ 0 h 315064"/>
                <a:gd name="connsiteX3" fmla="*/ 1207150 w 1207150"/>
                <a:gd name="connsiteY3" fmla="*/ 31506 h 315064"/>
                <a:gd name="connsiteX4" fmla="*/ 1207150 w 1207150"/>
                <a:gd name="connsiteY4" fmla="*/ 283558 h 315064"/>
                <a:gd name="connsiteX5" fmla="*/ 1175644 w 1207150"/>
                <a:gd name="connsiteY5" fmla="*/ 315064 h 315064"/>
                <a:gd name="connsiteX6" fmla="*/ 31506 w 1207150"/>
                <a:gd name="connsiteY6" fmla="*/ 315064 h 315064"/>
                <a:gd name="connsiteX7" fmla="*/ 0 w 1207150"/>
                <a:gd name="connsiteY7" fmla="*/ 283558 h 315064"/>
                <a:gd name="connsiteX8" fmla="*/ 0 w 1207150"/>
                <a:gd name="connsiteY8" fmla="*/ 31506 h 315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150" h="315064">
                  <a:moveTo>
                    <a:pt x="0" y="31506"/>
                  </a:moveTo>
                  <a:cubicBezTo>
                    <a:pt x="0" y="14106"/>
                    <a:pt x="14106" y="0"/>
                    <a:pt x="31506" y="0"/>
                  </a:cubicBezTo>
                  <a:lnTo>
                    <a:pt x="1175644" y="0"/>
                  </a:lnTo>
                  <a:cubicBezTo>
                    <a:pt x="1193044" y="0"/>
                    <a:pt x="1207150" y="14106"/>
                    <a:pt x="1207150" y="31506"/>
                  </a:cubicBezTo>
                  <a:lnTo>
                    <a:pt x="1207150" y="283558"/>
                  </a:lnTo>
                  <a:cubicBezTo>
                    <a:pt x="1207150" y="300958"/>
                    <a:pt x="1193044" y="315064"/>
                    <a:pt x="1175644" y="315064"/>
                  </a:cubicBezTo>
                  <a:lnTo>
                    <a:pt x="31506" y="315064"/>
                  </a:lnTo>
                  <a:cubicBezTo>
                    <a:pt x="14106" y="315064"/>
                    <a:pt x="0" y="300958"/>
                    <a:pt x="0" y="283558"/>
                  </a:cubicBezTo>
                  <a:lnTo>
                    <a:pt x="0" y="3150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68" tIns="62568" rIns="62568" bIns="62568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Application 2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2D1F37D-470F-4D7C-9133-0ABFC38BE76C}"/>
                </a:ext>
              </a:extLst>
            </p:cNvPr>
            <p:cNvSpPr/>
            <p:nvPr/>
          </p:nvSpPr>
          <p:spPr>
            <a:xfrm>
              <a:off x="7245381" y="2647013"/>
              <a:ext cx="1207150" cy="317914"/>
            </a:xfrm>
            <a:custGeom>
              <a:avLst/>
              <a:gdLst>
                <a:gd name="connsiteX0" fmla="*/ 0 w 1207150"/>
                <a:gd name="connsiteY0" fmla="*/ 31791 h 317914"/>
                <a:gd name="connsiteX1" fmla="*/ 31791 w 1207150"/>
                <a:gd name="connsiteY1" fmla="*/ 0 h 317914"/>
                <a:gd name="connsiteX2" fmla="*/ 1175359 w 1207150"/>
                <a:gd name="connsiteY2" fmla="*/ 0 h 317914"/>
                <a:gd name="connsiteX3" fmla="*/ 1207150 w 1207150"/>
                <a:gd name="connsiteY3" fmla="*/ 31791 h 317914"/>
                <a:gd name="connsiteX4" fmla="*/ 1207150 w 1207150"/>
                <a:gd name="connsiteY4" fmla="*/ 286123 h 317914"/>
                <a:gd name="connsiteX5" fmla="*/ 1175359 w 1207150"/>
                <a:gd name="connsiteY5" fmla="*/ 317914 h 317914"/>
                <a:gd name="connsiteX6" fmla="*/ 31791 w 1207150"/>
                <a:gd name="connsiteY6" fmla="*/ 317914 h 317914"/>
                <a:gd name="connsiteX7" fmla="*/ 0 w 1207150"/>
                <a:gd name="connsiteY7" fmla="*/ 286123 h 317914"/>
                <a:gd name="connsiteX8" fmla="*/ 0 w 1207150"/>
                <a:gd name="connsiteY8" fmla="*/ 31791 h 317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7150" h="317914">
                  <a:moveTo>
                    <a:pt x="0" y="31791"/>
                  </a:moveTo>
                  <a:cubicBezTo>
                    <a:pt x="0" y="14233"/>
                    <a:pt x="14233" y="0"/>
                    <a:pt x="31791" y="0"/>
                  </a:cubicBezTo>
                  <a:lnTo>
                    <a:pt x="1175359" y="0"/>
                  </a:lnTo>
                  <a:cubicBezTo>
                    <a:pt x="1192917" y="0"/>
                    <a:pt x="1207150" y="14233"/>
                    <a:pt x="1207150" y="31791"/>
                  </a:cubicBezTo>
                  <a:lnTo>
                    <a:pt x="1207150" y="286123"/>
                  </a:lnTo>
                  <a:cubicBezTo>
                    <a:pt x="1207150" y="303681"/>
                    <a:pt x="1192917" y="317914"/>
                    <a:pt x="1175359" y="317914"/>
                  </a:cubicBezTo>
                  <a:lnTo>
                    <a:pt x="31791" y="317914"/>
                  </a:lnTo>
                  <a:cubicBezTo>
                    <a:pt x="14233" y="317914"/>
                    <a:pt x="0" y="303681"/>
                    <a:pt x="0" y="286123"/>
                  </a:cubicBezTo>
                  <a:lnTo>
                    <a:pt x="0" y="31791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651" tIns="62651" rIns="62651" bIns="62651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Application 3</a:t>
              </a:r>
            </a:p>
          </p:txBody>
        </p:sp>
      </p:grpSp>
      <p:pic>
        <p:nvPicPr>
          <p:cNvPr id="16" name="Graphic 15" descr="Laptop">
            <a:extLst>
              <a:ext uri="{FF2B5EF4-FFF2-40B4-BE49-F238E27FC236}">
                <a16:creationId xmlns:a16="http://schemas.microsoft.com/office/drawing/2014/main" id="{17726FFD-DBC8-413F-87F7-6F714D1838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06817" y="4429235"/>
            <a:ext cx="685800" cy="685800"/>
          </a:xfrm>
          <a:prstGeom prst="rect">
            <a:avLst/>
          </a:prstGeom>
        </p:spPr>
      </p:pic>
      <p:pic>
        <p:nvPicPr>
          <p:cNvPr id="17" name="Graphic 16" descr="Computer">
            <a:extLst>
              <a:ext uri="{FF2B5EF4-FFF2-40B4-BE49-F238E27FC236}">
                <a16:creationId xmlns:a16="http://schemas.microsoft.com/office/drawing/2014/main" id="{60030292-B9D1-4DB1-8155-F4B74263C7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7098" t="1" b="-5193"/>
          <a:stretch/>
        </p:blipFill>
        <p:spPr>
          <a:xfrm>
            <a:off x="6257713" y="4429236"/>
            <a:ext cx="225646" cy="721406"/>
          </a:xfrm>
          <a:prstGeom prst="rect">
            <a:avLst/>
          </a:prstGeom>
        </p:spPr>
      </p:pic>
      <p:pic>
        <p:nvPicPr>
          <p:cNvPr id="18" name="Graphic 17" descr="Cloud">
            <a:extLst>
              <a:ext uri="{FF2B5EF4-FFF2-40B4-BE49-F238E27FC236}">
                <a16:creationId xmlns:a16="http://schemas.microsoft.com/office/drawing/2014/main" id="{FB72D2BD-7CDC-4BF2-A7DF-6D83CF66C1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18988" y="4429235"/>
            <a:ext cx="685800" cy="685800"/>
          </a:xfrm>
          <a:prstGeom prst="rect">
            <a:avLst/>
          </a:prstGeom>
        </p:spPr>
      </p:pic>
      <p:pic>
        <p:nvPicPr>
          <p:cNvPr id="19" name="Graphic 18" descr="Computer">
            <a:extLst>
              <a:ext uri="{FF2B5EF4-FFF2-40B4-BE49-F238E27FC236}">
                <a16:creationId xmlns:a16="http://schemas.microsoft.com/office/drawing/2014/main" id="{91EBC889-E949-427D-BA03-E48B45B955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7098" t="1" b="-5193"/>
          <a:stretch/>
        </p:blipFill>
        <p:spPr>
          <a:xfrm>
            <a:off x="6487790" y="4429235"/>
            <a:ext cx="225646" cy="721406"/>
          </a:xfrm>
          <a:prstGeom prst="rect">
            <a:avLst/>
          </a:prstGeom>
        </p:spPr>
      </p:pic>
      <p:pic>
        <p:nvPicPr>
          <p:cNvPr id="20" name="Graphic 19" descr="Computer">
            <a:extLst>
              <a:ext uri="{FF2B5EF4-FFF2-40B4-BE49-F238E27FC236}">
                <a16:creationId xmlns:a16="http://schemas.microsoft.com/office/drawing/2014/main" id="{0D43F193-E516-496E-BE78-D3AFD34C4B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67098" t="1" b="-5193"/>
          <a:stretch/>
        </p:blipFill>
        <p:spPr>
          <a:xfrm>
            <a:off x="6713436" y="4429236"/>
            <a:ext cx="225646" cy="72140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4824FB0-DD7B-4343-839E-F4F978AE2AB2}"/>
              </a:ext>
            </a:extLst>
          </p:cNvPr>
          <p:cNvSpPr/>
          <p:nvPr/>
        </p:nvSpPr>
        <p:spPr>
          <a:xfrm>
            <a:off x="4754427" y="2621760"/>
            <a:ext cx="1246325" cy="793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1CF150-D210-4EF0-9A10-9544DC2645D3}"/>
              </a:ext>
            </a:extLst>
          </p:cNvPr>
          <p:cNvSpPr/>
          <p:nvPr/>
        </p:nvSpPr>
        <p:spPr>
          <a:xfrm>
            <a:off x="394202" y="1679262"/>
            <a:ext cx="1236254" cy="1766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A9BAEDA-E2D0-4C9C-A731-255CADAF1C9F}"/>
              </a:ext>
            </a:extLst>
          </p:cNvPr>
          <p:cNvSpPr/>
          <p:nvPr/>
        </p:nvSpPr>
        <p:spPr>
          <a:xfrm>
            <a:off x="5146863" y="2249023"/>
            <a:ext cx="853889" cy="3727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Docker container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7CA585-610C-414E-BBB1-DA03278968A6}"/>
              </a:ext>
            </a:extLst>
          </p:cNvPr>
          <p:cNvSpPr/>
          <p:nvPr/>
        </p:nvSpPr>
        <p:spPr>
          <a:xfrm>
            <a:off x="786638" y="1280835"/>
            <a:ext cx="843818" cy="3984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i="1" dirty="0">
                <a:solidFill>
                  <a:prstClr val="white"/>
                </a:solidFill>
                <a:latin typeface="Calibri" panose="020F0502020204030204"/>
              </a:rPr>
              <a:t>Virtual machine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48848F-1F96-408F-942B-A7EDB553602C}"/>
              </a:ext>
            </a:extLst>
          </p:cNvPr>
          <p:cNvSpPr/>
          <p:nvPr/>
        </p:nvSpPr>
        <p:spPr>
          <a:xfrm>
            <a:off x="6411222" y="1426078"/>
            <a:ext cx="853889" cy="3727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Docker hub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261F4D60-9CFA-4CBB-9DB2-465909426B13}"/>
              </a:ext>
            </a:extLst>
          </p:cNvPr>
          <p:cNvSpPr/>
          <p:nvPr/>
        </p:nvSpPr>
        <p:spPr>
          <a:xfrm rot="19569446">
            <a:off x="5600815" y="1697049"/>
            <a:ext cx="766988" cy="3294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Push</a:t>
            </a:r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F9817284-3D06-4641-AB80-A9268207EE10}"/>
              </a:ext>
            </a:extLst>
          </p:cNvPr>
          <p:cNvSpPr/>
          <p:nvPr/>
        </p:nvSpPr>
        <p:spPr>
          <a:xfrm rot="19569446" flipH="1">
            <a:off x="6035833" y="1973844"/>
            <a:ext cx="751613" cy="329453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Pull</a:t>
            </a:r>
          </a:p>
        </p:txBody>
      </p:sp>
      <p:sp>
        <p:nvSpPr>
          <p:cNvPr id="32" name="Tartalom helye 2">
            <a:extLst>
              <a:ext uri="{FF2B5EF4-FFF2-40B4-BE49-F238E27FC236}">
                <a16:creationId xmlns:a16="http://schemas.microsoft.com/office/drawing/2014/main" id="{470004C2-D146-4D84-AD61-C4C175FA4BEB}"/>
              </a:ext>
            </a:extLst>
          </p:cNvPr>
          <p:cNvSpPr txBox="1">
            <a:spLocks/>
          </p:cNvSpPr>
          <p:nvPr/>
        </p:nvSpPr>
        <p:spPr>
          <a:xfrm>
            <a:off x="394202" y="5334000"/>
            <a:ext cx="3346422" cy="1308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08F"/>
                </a:solidFill>
              </a:rPr>
              <a:t>Nagy képfájl méret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08F"/>
                </a:solidFill>
              </a:rPr>
              <a:t>Lassú virtuális gép indítás</a:t>
            </a:r>
          </a:p>
        </p:txBody>
      </p:sp>
      <p:sp>
        <p:nvSpPr>
          <p:cNvPr id="34" name="Tartalom helye 2">
            <a:extLst>
              <a:ext uri="{FF2B5EF4-FFF2-40B4-BE49-F238E27FC236}">
                <a16:creationId xmlns:a16="http://schemas.microsoft.com/office/drawing/2014/main" id="{D7862643-7160-449A-BF40-7F35F36D37F1}"/>
              </a:ext>
            </a:extLst>
          </p:cNvPr>
          <p:cNvSpPr txBox="1">
            <a:spLocks/>
          </p:cNvSpPr>
          <p:nvPr/>
        </p:nvSpPr>
        <p:spPr>
          <a:xfrm>
            <a:off x="4765975" y="5353791"/>
            <a:ext cx="3461048" cy="1308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08F"/>
                </a:solidFill>
              </a:rPr>
              <a:t>Kis képfájl méret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25408F"/>
                </a:solidFill>
              </a:rPr>
              <a:t>Gyors konténer indítás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DF26B7C-485D-464C-A5D2-6E82DE526EEF}"/>
              </a:ext>
            </a:extLst>
          </p:cNvPr>
          <p:cNvSpPr txBox="1">
            <a:spLocks/>
          </p:cNvSpPr>
          <p:nvPr/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1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254093"/>
                </a:solidFill>
                <a:latin typeface="Open Sans Semibold"/>
              </a:rPr>
              <a:t>      </a:t>
            </a:r>
            <a:r>
              <a:rPr lang="hu-HU" dirty="0">
                <a:solidFill>
                  <a:srgbClr val="254093"/>
                </a:solidFill>
                <a:latin typeface="Open Sans Semibold"/>
              </a:rPr>
              <a:t>Virtuális gép</a:t>
            </a:r>
            <a:r>
              <a:rPr lang="en-US" dirty="0">
                <a:solidFill>
                  <a:srgbClr val="254093"/>
                </a:solidFill>
                <a:latin typeface="Open Sans Semibold"/>
              </a:rPr>
              <a:t>          vs</a:t>
            </a:r>
            <a:r>
              <a:rPr lang="hu-HU" dirty="0">
                <a:solidFill>
                  <a:srgbClr val="254093"/>
                </a:solidFill>
                <a:latin typeface="Open Sans Semibold"/>
              </a:rPr>
              <a:t>.</a:t>
            </a:r>
            <a:r>
              <a:rPr lang="en-US" dirty="0">
                <a:solidFill>
                  <a:srgbClr val="254093"/>
                </a:solidFill>
                <a:latin typeface="Open Sans Semibold"/>
              </a:rPr>
              <a:t> </a:t>
            </a:r>
            <a:r>
              <a:rPr lang="hu-HU" dirty="0">
                <a:solidFill>
                  <a:srgbClr val="254093"/>
                </a:solidFill>
                <a:latin typeface="Open Sans Semibold"/>
              </a:rPr>
              <a:t>	</a:t>
            </a:r>
            <a:r>
              <a:rPr lang="en-US" dirty="0">
                <a:solidFill>
                  <a:srgbClr val="254093"/>
                </a:solidFill>
                <a:latin typeface="Open Sans Semibold"/>
              </a:rPr>
              <a:t>  Docker</a:t>
            </a:r>
            <a:r>
              <a:rPr lang="hu-HU" dirty="0">
                <a:solidFill>
                  <a:srgbClr val="254093"/>
                </a:solidFill>
                <a:latin typeface="Open Sans Semibold"/>
              </a:rPr>
              <a:t> konténer</a:t>
            </a:r>
            <a:endParaRPr lang="en-US" dirty="0">
              <a:solidFill>
                <a:srgbClr val="254093"/>
              </a:solidFill>
              <a:latin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01561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Docker@SZTAKI</a:t>
            </a:r>
            <a:r>
              <a:rPr lang="hu-HU" dirty="0"/>
              <a:t> projekt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b="1" dirty="0">
                <a:solidFill>
                  <a:schemeClr val="accent3">
                    <a:lumMod val="75000"/>
                  </a:schemeClr>
                </a:solidFill>
              </a:rPr>
              <a:t>Konténer</a:t>
            </a:r>
            <a:r>
              <a:rPr lang="hu-HU" sz="2400" dirty="0"/>
              <a:t> alapú, elosztott, ún. „mikroszolgáltatás” </a:t>
            </a:r>
            <a:r>
              <a:rPr lang="hu-HU" sz="2400" b="1" dirty="0"/>
              <a:t>platform</a:t>
            </a:r>
            <a:r>
              <a:rPr lang="hu-HU" sz="2400" dirty="0"/>
              <a:t> létrehozását célozta meg </a:t>
            </a:r>
            <a:r>
              <a:rPr lang="hu-HU" sz="2400" b="1" u="sng" dirty="0"/>
              <a:t>SZTAKI laborközi szinten</a:t>
            </a:r>
          </a:p>
          <a:p>
            <a:r>
              <a:rPr lang="hu-HU" sz="2400" dirty="0"/>
              <a:t>A hagyományos számítási felhő szolgáltatásokkal összehasonlítva:</a:t>
            </a:r>
          </a:p>
          <a:p>
            <a:pPr lvl="1"/>
            <a:r>
              <a:rPr lang="hu-HU" sz="2200" dirty="0"/>
              <a:t>a kifejlesztésre kerülő platform </a:t>
            </a:r>
            <a:r>
              <a:rPr lang="hu-HU" sz="2200" b="1" dirty="0"/>
              <a:t>hatékonyabb</a:t>
            </a:r>
            <a:r>
              <a:rPr lang="hu-HU" sz="2200" dirty="0"/>
              <a:t>, </a:t>
            </a:r>
          </a:p>
          <a:p>
            <a:pPr lvl="1"/>
            <a:r>
              <a:rPr lang="hu-HU" sz="2200" dirty="0"/>
              <a:t>a rajta igényelt elektronikus infrastruktúra illetve a futatott alkalmazások </a:t>
            </a:r>
            <a:r>
              <a:rPr lang="hu-HU" sz="2200" b="1" dirty="0"/>
              <a:t>könnyebben</a:t>
            </a:r>
            <a:r>
              <a:rPr lang="hu-HU" sz="2200" dirty="0"/>
              <a:t> </a:t>
            </a:r>
            <a:r>
              <a:rPr lang="hu-HU" sz="2200" b="1" dirty="0"/>
              <a:t>menedzselhetők</a:t>
            </a:r>
            <a:r>
              <a:rPr lang="hu-HU" sz="2200" dirty="0"/>
              <a:t> és </a:t>
            </a:r>
            <a:r>
              <a:rPr lang="hu-HU" sz="2200" b="1" dirty="0"/>
              <a:t>skálázhatók</a:t>
            </a:r>
          </a:p>
          <a:p>
            <a:pPr lvl="1"/>
            <a:r>
              <a:rPr lang="hu-HU" sz="2200" dirty="0"/>
              <a:t>jelentősen </a:t>
            </a:r>
            <a:r>
              <a:rPr lang="hu-HU" sz="2200" b="1" dirty="0"/>
              <a:t>csökkentve</a:t>
            </a:r>
            <a:r>
              <a:rPr lang="hu-HU" sz="2200" dirty="0"/>
              <a:t> a szakértelmi </a:t>
            </a:r>
            <a:r>
              <a:rPr lang="hu-HU" sz="2200" b="1" dirty="0"/>
              <a:t>belépőszintet</a:t>
            </a:r>
            <a:r>
              <a:rPr lang="hu-HU" sz="2200" dirty="0"/>
              <a:t> mind a felhasználó, mind az infrastruktúraüzemeltető oldaláról</a:t>
            </a:r>
          </a:p>
          <a:p>
            <a:r>
              <a:rPr lang="hu-HU" sz="2400" dirty="0"/>
              <a:t>Platformra adaptáltuk a következő K+F eredményként létrejött rendszereket és alkalmazásokat: </a:t>
            </a:r>
          </a:p>
          <a:p>
            <a:pPr lvl="1"/>
            <a:r>
              <a:rPr lang="hu-HU" sz="2200" b="1" dirty="0" err="1"/>
              <a:t>Smart</a:t>
            </a:r>
            <a:r>
              <a:rPr lang="hu-HU" sz="2200" b="1" dirty="0"/>
              <a:t> </a:t>
            </a:r>
            <a:r>
              <a:rPr lang="hu-HU" sz="2200" b="1" dirty="0" err="1"/>
              <a:t>Factory</a:t>
            </a:r>
            <a:r>
              <a:rPr lang="en-US" sz="2200" dirty="0"/>
              <a:t> </a:t>
            </a:r>
            <a:r>
              <a:rPr lang="hu-HU" sz="2200" b="1" dirty="0"/>
              <a:t>és precíziós mezőgazdaság IoT</a:t>
            </a:r>
            <a:r>
              <a:rPr lang="hu-HU" sz="2200" dirty="0"/>
              <a:t> </a:t>
            </a:r>
          </a:p>
          <a:p>
            <a:pPr lvl="1"/>
            <a:r>
              <a:rPr lang="hu-HU" sz="2000" dirty="0"/>
              <a:t>közvetlenül profitálhatnak Docker</a:t>
            </a:r>
            <a:r>
              <a:rPr lang="en-US" sz="2000" dirty="0"/>
              <a:t>@SZTAKI </a:t>
            </a:r>
            <a:r>
              <a:rPr lang="hu-HU" sz="2000" dirty="0"/>
              <a:t>számos előnyéből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9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3058-CD56-47DE-83A9-DCD9CC39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Docker</a:t>
            </a:r>
            <a:r>
              <a:rPr lang="en-US" dirty="0"/>
              <a:t>@SZTAKI:</a:t>
            </a:r>
            <a:br>
              <a:rPr lang="hu-HU" dirty="0"/>
            </a:br>
            <a:r>
              <a:rPr lang="hu-HU" dirty="0"/>
              <a:t>fontosabb támogatott elemek összefoglalója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71698-C57F-4A7C-8FA4-12E258AC1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3476"/>
            <a:ext cx="6629400" cy="4953001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r>
              <a:rPr lang="en-US" sz="2400" dirty="0"/>
              <a:t>Docker </a:t>
            </a:r>
            <a:r>
              <a:rPr lang="hu-HU" sz="2400" dirty="0"/>
              <a:t>R</a:t>
            </a:r>
            <a:r>
              <a:rPr lang="en-US" sz="2400" dirty="0" err="1"/>
              <a:t>egistry</a:t>
            </a:r>
            <a:r>
              <a:rPr lang="en-US" sz="2400" dirty="0"/>
              <a:t>: </a:t>
            </a:r>
            <a:r>
              <a:rPr lang="en-US" sz="2400" dirty="0" err="1"/>
              <a:t>kont</a:t>
            </a:r>
            <a:r>
              <a:rPr lang="hu-HU" sz="2400" dirty="0" err="1"/>
              <a:t>éner</a:t>
            </a:r>
            <a:r>
              <a:rPr lang="hu-HU" sz="2400" dirty="0"/>
              <a:t> képfájlok tárolása és megosztása</a:t>
            </a:r>
          </a:p>
          <a:p>
            <a:r>
              <a:rPr lang="hu-HU" sz="2400" dirty="0"/>
              <a:t>Docker </a:t>
            </a:r>
            <a:r>
              <a:rPr lang="hu-HU" sz="2400" dirty="0" err="1"/>
              <a:t>Swarm</a:t>
            </a:r>
            <a:r>
              <a:rPr lang="hu-HU" sz="2400" dirty="0"/>
              <a:t> klaszter: alapvetően </a:t>
            </a:r>
            <a:r>
              <a:rPr lang="hu-HU" sz="2400" i="1" dirty="0" err="1"/>
              <a:t>push</a:t>
            </a:r>
            <a:r>
              <a:rPr lang="hu-HU" sz="2400" dirty="0"/>
              <a:t> </a:t>
            </a:r>
            <a:r>
              <a:rPr lang="hu-HU" sz="2400" dirty="0" err="1"/>
              <a:t>model</a:t>
            </a:r>
            <a:r>
              <a:rPr lang="hu-HU" sz="2400" dirty="0"/>
              <a:t> esetén több Docker csomópont együttes használatára</a:t>
            </a:r>
          </a:p>
          <a:p>
            <a:r>
              <a:rPr lang="hu-HU" sz="2400" b="1" dirty="0" err="1"/>
              <a:t>Cqueue</a:t>
            </a:r>
            <a:r>
              <a:rPr lang="hu-HU" sz="2400" dirty="0"/>
              <a:t> klaszter menedzser: alapvetően </a:t>
            </a:r>
            <a:r>
              <a:rPr lang="hu-HU" sz="2400" i="1" dirty="0" err="1"/>
              <a:t>pull</a:t>
            </a:r>
            <a:r>
              <a:rPr lang="hu-HU" sz="2400" dirty="0"/>
              <a:t> </a:t>
            </a:r>
            <a:r>
              <a:rPr lang="hu-HU" sz="2400" dirty="0" err="1"/>
              <a:t>model</a:t>
            </a:r>
            <a:r>
              <a:rPr lang="hu-HU" sz="2400" dirty="0"/>
              <a:t> esetén több Docker csomópont együttes használatára</a:t>
            </a:r>
          </a:p>
          <a:p>
            <a:r>
              <a:rPr lang="hu-HU" sz="2400" b="1" dirty="0" err="1"/>
              <a:t>Occopus</a:t>
            </a:r>
            <a:r>
              <a:rPr lang="hu-HU" sz="2400" dirty="0"/>
              <a:t> </a:t>
            </a:r>
            <a:r>
              <a:rPr lang="hu-HU" sz="2400" dirty="0" err="1"/>
              <a:t>orkesztrátor</a:t>
            </a:r>
            <a:r>
              <a:rPr lang="hu-HU" sz="2400" dirty="0"/>
              <a:t> (akár </a:t>
            </a:r>
            <a:r>
              <a:rPr lang="hu-HU" sz="2400" dirty="0" err="1"/>
              <a:t>Swarm</a:t>
            </a:r>
            <a:r>
              <a:rPr lang="hu-HU" sz="2400" dirty="0"/>
              <a:t>, akár </a:t>
            </a:r>
            <a:r>
              <a:rPr lang="hu-HU" sz="2400" dirty="0" err="1"/>
              <a:t>Cqueue</a:t>
            </a:r>
            <a:r>
              <a:rPr lang="hu-HU" sz="2400" dirty="0"/>
              <a:t> fürthöz):</a:t>
            </a:r>
          </a:p>
          <a:p>
            <a:pPr lvl="1"/>
            <a:r>
              <a:rPr lang="hu-HU" sz="1800" dirty="0">
                <a:hlinkClick r:id="rId2"/>
              </a:rPr>
              <a:t>http://occopus.lpds.sztaki.hu/</a:t>
            </a:r>
            <a:endParaRPr lang="hu-HU" sz="1800" dirty="0"/>
          </a:p>
          <a:p>
            <a:pPr lvl="1"/>
            <a:r>
              <a:rPr lang="hu-HU" sz="1800" dirty="0">
                <a:hlinkClick r:id="rId3"/>
              </a:rPr>
              <a:t>https://cloud.mta.hu/occopus-cloud-orchestrator-inditasa</a:t>
            </a:r>
            <a:endParaRPr lang="hu-HU" sz="1800" dirty="0"/>
          </a:p>
          <a:p>
            <a:endParaRPr lang="hu-HU" sz="2000" dirty="0"/>
          </a:p>
          <a:p>
            <a:endParaRPr lang="hu-HU" sz="2000" dirty="0"/>
          </a:p>
          <a:p>
            <a:endParaRPr lang="en-US" sz="2000" dirty="0"/>
          </a:p>
        </p:txBody>
      </p:sp>
      <p:pic>
        <p:nvPicPr>
          <p:cNvPr id="4" name="Picture 3" descr="Docker Swarm">
            <a:extLst>
              <a:ext uri="{FF2B5EF4-FFF2-40B4-BE49-F238E27FC236}">
                <a16:creationId xmlns:a16="http://schemas.microsoft.com/office/drawing/2014/main" id="{9A211FCC-12C0-4F3D-9654-15ABCD292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216" y="2546187"/>
            <a:ext cx="974865" cy="96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occopus">
            <a:extLst>
              <a:ext uri="{FF2B5EF4-FFF2-40B4-BE49-F238E27FC236}">
                <a16:creationId xmlns:a16="http://schemas.microsoft.com/office/drawing/2014/main" id="{FAE8604D-4A3D-496F-A227-7BEBEA746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643" y="3887281"/>
            <a:ext cx="785907" cy="7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A56FA0B-3BD5-4754-BE48-BD21B7EEB2A3}"/>
              </a:ext>
            </a:extLst>
          </p:cNvPr>
          <p:cNvGrpSpPr/>
          <p:nvPr/>
        </p:nvGrpSpPr>
        <p:grpSpPr>
          <a:xfrm>
            <a:off x="7047524" y="1576231"/>
            <a:ext cx="1273527" cy="750842"/>
            <a:chOff x="4492736" y="4937247"/>
            <a:chExt cx="1646896" cy="944731"/>
          </a:xfrm>
        </p:grpSpPr>
        <p:pic>
          <p:nvPicPr>
            <p:cNvPr id="7" name="Picture 8" descr="Image result for docker registry">
              <a:extLst>
                <a:ext uri="{FF2B5EF4-FFF2-40B4-BE49-F238E27FC236}">
                  <a16:creationId xmlns:a16="http://schemas.microsoft.com/office/drawing/2014/main" id="{26782133-AFC2-4020-833C-633CE58BB6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36" y="4937247"/>
              <a:ext cx="1646896" cy="94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6" descr="Image result for sztaki">
              <a:extLst>
                <a:ext uri="{FF2B5EF4-FFF2-40B4-BE49-F238E27FC236}">
                  <a16:creationId xmlns:a16="http://schemas.microsoft.com/office/drawing/2014/main" id="{2BE35DFC-F2CF-4ED7-B09B-420988E21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71"/>
            <a:stretch/>
          </p:blipFill>
          <p:spPr bwMode="auto">
            <a:xfrm>
              <a:off x="5740386" y="5050144"/>
              <a:ext cx="318688" cy="3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27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Docker </a:t>
            </a:r>
            <a:r>
              <a:rPr lang="hu-HU" sz="2800" dirty="0" err="1"/>
              <a:t>Swarm</a:t>
            </a:r>
            <a:r>
              <a:rPr lang="hu-HU" sz="2800" dirty="0"/>
              <a:t> klaszter</a:t>
            </a:r>
            <a:endParaRPr lang="en-US" dirty="0"/>
          </a:p>
        </p:txBody>
      </p:sp>
      <p:pic>
        <p:nvPicPr>
          <p:cNvPr id="1026" name="Picture 2" descr="https://docs.docker.com/engine/swarm/images/swarm-diagram.png">
            <a:extLst>
              <a:ext uri="{FF2B5EF4-FFF2-40B4-BE49-F238E27FC236}">
                <a16:creationId xmlns:a16="http://schemas.microsoft.com/office/drawing/2014/main" id="{390794D6-6C77-40CC-934B-2F48446E12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" y="1676400"/>
            <a:ext cx="909984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71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25">
            <a:extLst>
              <a:ext uri="{FF2B5EF4-FFF2-40B4-BE49-F238E27FC236}">
                <a16:creationId xmlns:a16="http://schemas.microsoft.com/office/drawing/2014/main" id="{18865497-3DA3-4B70-9658-0065B9D42014}"/>
              </a:ext>
            </a:extLst>
          </p:cNvPr>
          <p:cNvSpPr/>
          <p:nvPr/>
        </p:nvSpPr>
        <p:spPr>
          <a:xfrm>
            <a:off x="3429001" y="40364"/>
            <a:ext cx="5426242" cy="147125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89CC3B1-C9C7-450E-A0EB-D484373DDB5A}"/>
              </a:ext>
            </a:extLst>
          </p:cNvPr>
          <p:cNvSpPr/>
          <p:nvPr/>
        </p:nvSpPr>
        <p:spPr>
          <a:xfrm>
            <a:off x="1219200" y="2133531"/>
            <a:ext cx="7848600" cy="3323989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882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pic>
        <p:nvPicPr>
          <p:cNvPr id="36" name="Graphic 35" descr="Cloud">
            <a:extLst>
              <a:ext uri="{FF2B5EF4-FFF2-40B4-BE49-F238E27FC236}">
                <a16:creationId xmlns:a16="http://schemas.microsoft.com/office/drawing/2014/main" id="{830F0711-E910-41C0-8F90-5D1D8EDD6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5157" y="3856944"/>
            <a:ext cx="4550819" cy="20147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3" y="572630"/>
            <a:ext cx="8534400" cy="1245508"/>
          </a:xfrm>
        </p:spPr>
        <p:txBody>
          <a:bodyPr/>
          <a:lstStyle/>
          <a:p>
            <a:br>
              <a:rPr lang="hu-HU" dirty="0"/>
            </a:br>
            <a:r>
              <a:rPr lang="hu-HU" dirty="0" err="1"/>
              <a:t>EasySim</a:t>
            </a:r>
            <a:r>
              <a:rPr lang="en-US" dirty="0"/>
              <a:t> a</a:t>
            </a:r>
            <a:br>
              <a:rPr lang="en-US" dirty="0"/>
            </a:br>
            <a:r>
              <a:rPr lang="hu-HU" i="1" dirty="0" err="1"/>
              <a:t>CQueue</a:t>
            </a:r>
            <a:br>
              <a:rPr lang="en-US" dirty="0"/>
            </a:br>
            <a:r>
              <a:rPr lang="hu-HU" dirty="0"/>
              <a:t>platformon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465006" y="2179422"/>
            <a:ext cx="3164305" cy="733926"/>
            <a:chOff x="3593431" y="2085474"/>
            <a:chExt cx="4219074" cy="978568"/>
          </a:xfrm>
        </p:grpSpPr>
        <p:sp>
          <p:nvSpPr>
            <p:cNvPr id="10" name="Rounded Rectangle 9"/>
            <p:cNvSpPr/>
            <p:nvPr/>
          </p:nvSpPr>
          <p:spPr>
            <a:xfrm>
              <a:off x="3593431" y="2085474"/>
              <a:ext cx="4219074" cy="978568"/>
            </a:xfrm>
            <a:prstGeom prst="roundRect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735622" y="2294749"/>
              <a:ext cx="651163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61793" y="2294749"/>
              <a:ext cx="651163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87962" y="2294749"/>
              <a:ext cx="651163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214134" y="2294749"/>
              <a:ext cx="651163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040298" y="2294749"/>
              <a:ext cx="651163" cy="60960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18383" y="3434867"/>
            <a:ext cx="1892519" cy="733926"/>
            <a:chOff x="3593432" y="3113624"/>
            <a:chExt cx="2523358" cy="978568"/>
          </a:xfrm>
        </p:grpSpPr>
        <p:sp>
          <p:nvSpPr>
            <p:cNvPr id="16" name="Rounded Rectangle 15"/>
            <p:cNvSpPr/>
            <p:nvPr/>
          </p:nvSpPr>
          <p:spPr>
            <a:xfrm>
              <a:off x="3593432" y="3113624"/>
              <a:ext cx="2523358" cy="978568"/>
            </a:xfrm>
            <a:prstGeom prst="roundRect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Direct Access Storage 10"/>
            <p:cNvSpPr/>
            <p:nvPr/>
          </p:nvSpPr>
          <p:spPr>
            <a:xfrm>
              <a:off x="3735623" y="3273317"/>
              <a:ext cx="651163" cy="657726"/>
            </a:xfrm>
            <a:prstGeom prst="flowChartMagneticDru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Direct Access Storage 11"/>
            <p:cNvSpPr/>
            <p:nvPr/>
          </p:nvSpPr>
          <p:spPr>
            <a:xfrm>
              <a:off x="4556504" y="3273317"/>
              <a:ext cx="651163" cy="657726"/>
            </a:xfrm>
            <a:prstGeom prst="flowChartMagneticDru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Direct Access Storage 12"/>
            <p:cNvSpPr/>
            <p:nvPr/>
          </p:nvSpPr>
          <p:spPr>
            <a:xfrm>
              <a:off x="5377386" y="3273317"/>
              <a:ext cx="651163" cy="657726"/>
            </a:xfrm>
            <a:prstGeom prst="flowChartMagneticDru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68290" y="3434867"/>
            <a:ext cx="1252103" cy="733926"/>
            <a:chOff x="6143034" y="3113624"/>
            <a:chExt cx="1669471" cy="978568"/>
          </a:xfrm>
        </p:grpSpPr>
        <p:sp>
          <p:nvSpPr>
            <p:cNvPr id="17" name="Rounded Rectangle 16"/>
            <p:cNvSpPr/>
            <p:nvPr/>
          </p:nvSpPr>
          <p:spPr>
            <a:xfrm>
              <a:off x="6143034" y="3113624"/>
              <a:ext cx="1669471" cy="978568"/>
            </a:xfrm>
            <a:prstGeom prst="roundRect">
              <a:avLst/>
            </a:prstGeom>
            <a:ln>
              <a:prstDash val="dash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Direct Access Storage 13"/>
            <p:cNvSpPr/>
            <p:nvPr/>
          </p:nvSpPr>
          <p:spPr>
            <a:xfrm rot="16200000">
              <a:off x="6217412" y="3276598"/>
              <a:ext cx="651163" cy="657726"/>
            </a:xfrm>
            <a:prstGeom prst="flowChartMagneticDru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" name="Direct Access Storage 14"/>
            <p:cNvSpPr/>
            <p:nvPr/>
          </p:nvSpPr>
          <p:spPr>
            <a:xfrm rot="16200000">
              <a:off x="7060720" y="3276598"/>
              <a:ext cx="651163" cy="657726"/>
            </a:xfrm>
            <a:prstGeom prst="flowChartMagneticDrum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571646" y="4830358"/>
            <a:ext cx="48837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ounded Rectangle 24"/>
          <p:cNvSpPr/>
          <p:nvPr/>
        </p:nvSpPr>
        <p:spPr>
          <a:xfrm>
            <a:off x="4191273" y="4830358"/>
            <a:ext cx="488372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 dirty="0"/>
              <a:t>SIM 1</a:t>
            </a:r>
            <a:endParaRPr lang="en-US" sz="1100" dirty="0"/>
          </a:p>
        </p:txBody>
      </p:sp>
      <p:sp>
        <p:nvSpPr>
          <p:cNvPr id="26" name="Rounded Rectangle 25"/>
          <p:cNvSpPr/>
          <p:nvPr/>
        </p:nvSpPr>
        <p:spPr>
          <a:xfrm>
            <a:off x="4810900" y="4830358"/>
            <a:ext cx="488372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 dirty="0"/>
              <a:t>SIM 2</a:t>
            </a:r>
            <a:endParaRPr lang="en-US" sz="1100" dirty="0"/>
          </a:p>
        </p:txBody>
      </p:sp>
      <p:sp>
        <p:nvSpPr>
          <p:cNvPr id="27" name="Rounded Rectangle 26"/>
          <p:cNvSpPr/>
          <p:nvPr/>
        </p:nvSpPr>
        <p:spPr>
          <a:xfrm>
            <a:off x="5430527" y="4830358"/>
            <a:ext cx="488372" cy="457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100" dirty="0"/>
              <a:t>SIM …</a:t>
            </a:r>
            <a:endParaRPr lang="en-US" sz="1100" dirty="0"/>
          </a:p>
        </p:txBody>
      </p:sp>
      <p:sp>
        <p:nvSpPr>
          <p:cNvPr id="28" name="Rounded Rectangle 27"/>
          <p:cNvSpPr/>
          <p:nvPr/>
        </p:nvSpPr>
        <p:spPr>
          <a:xfrm>
            <a:off x="6050153" y="4830358"/>
            <a:ext cx="488372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6629310" y="2395356"/>
            <a:ext cx="17125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 err="1"/>
              <a:t>CQueue</a:t>
            </a:r>
            <a:r>
              <a:rPr lang="en-US" sz="1350" b="1" dirty="0"/>
              <a:t> servers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22647" y="1676400"/>
            <a:ext cx="46213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Push tasks written in JSON/Query results  via HTTP(S)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47388" y="3563185"/>
            <a:ext cx="171258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Key/Value store </a:t>
            </a:r>
            <a:r>
              <a:rPr lang="en-US" sz="1350" dirty="0"/>
              <a:t>(currently Redis)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87864" y="3559560"/>
            <a:ext cx="18264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Queue servers</a:t>
            </a:r>
          </a:p>
          <a:p>
            <a:pPr algn="ctr"/>
            <a:r>
              <a:rPr lang="en-US" sz="1350" dirty="0"/>
              <a:t>(currently RabbitMQ)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62800" y="4797993"/>
            <a:ext cx="2057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Workers</a:t>
            </a:r>
            <a:r>
              <a:rPr lang="hu-HU" sz="1350" b="1" dirty="0"/>
              <a:t> </a:t>
            </a:r>
            <a:r>
              <a:rPr lang="hu-HU" sz="1350" i="1" dirty="0"/>
              <a:t>in MTA </a:t>
            </a:r>
            <a:r>
              <a:rPr lang="hu-HU" sz="1350" i="1" dirty="0" err="1"/>
              <a:t>Cloud</a:t>
            </a:r>
            <a:endParaRPr lang="en-US" sz="1350" i="1" dirty="0"/>
          </a:p>
          <a:p>
            <a:pPr algn="ctr"/>
            <a:r>
              <a:rPr lang="en-US" sz="1350" dirty="0"/>
              <a:t>(C</a:t>
            </a:r>
            <a:r>
              <a:rPr lang="hu-HU" sz="1350" dirty="0"/>
              <a:t>Q</a:t>
            </a:r>
            <a:r>
              <a:rPr lang="en-US" sz="1350" dirty="0" err="1"/>
              <a:t>ueue</a:t>
            </a:r>
            <a:r>
              <a:rPr lang="hu-HU" sz="1350" dirty="0"/>
              <a:t> Docker </a:t>
            </a:r>
            <a:r>
              <a:rPr lang="en-US" sz="1350" dirty="0"/>
              <a:t>workers)</a:t>
            </a:r>
          </a:p>
        </p:txBody>
      </p:sp>
      <p:sp>
        <p:nvSpPr>
          <p:cNvPr id="38" name="Left-Right Arrow 37"/>
          <p:cNvSpPr/>
          <p:nvPr/>
        </p:nvSpPr>
        <p:spPr>
          <a:xfrm rot="19076967">
            <a:off x="3747689" y="3049533"/>
            <a:ext cx="864399" cy="26045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38"/>
          <p:cNvSpPr txBox="1"/>
          <p:nvPr/>
        </p:nvSpPr>
        <p:spPr>
          <a:xfrm>
            <a:off x="2177602" y="3007250"/>
            <a:ext cx="21832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Push tasks via AMQP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38765" y="4317927"/>
            <a:ext cx="289809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Pull tasks/send</a:t>
            </a:r>
            <a:br>
              <a:rPr lang="hu-HU" sz="1350" dirty="0"/>
            </a:br>
            <a:r>
              <a:rPr lang="en-US" sz="1350" dirty="0"/>
              <a:t>notifications via</a:t>
            </a:r>
            <a:br>
              <a:rPr lang="hu-HU" sz="1350" dirty="0"/>
            </a:br>
            <a:r>
              <a:rPr lang="en-US" sz="1350" dirty="0"/>
              <a:t>AMQP </a:t>
            </a:r>
          </a:p>
        </p:txBody>
      </p:sp>
      <p:sp>
        <p:nvSpPr>
          <p:cNvPr id="41" name="Left-Right Arrow 40"/>
          <p:cNvSpPr/>
          <p:nvPr/>
        </p:nvSpPr>
        <p:spPr>
          <a:xfrm rot="2702775">
            <a:off x="3804664" y="4290870"/>
            <a:ext cx="864399" cy="26045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Left-Right Arrow 41"/>
          <p:cNvSpPr/>
          <p:nvPr/>
        </p:nvSpPr>
        <p:spPr>
          <a:xfrm rot="19076967">
            <a:off x="5570745" y="4320192"/>
            <a:ext cx="864399" cy="26045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TextBox 42"/>
          <p:cNvSpPr txBox="1"/>
          <p:nvPr/>
        </p:nvSpPr>
        <p:spPr>
          <a:xfrm>
            <a:off x="6272604" y="4267200"/>
            <a:ext cx="27189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Push results to K</a:t>
            </a:r>
            <a:r>
              <a:rPr lang="hu-HU" sz="1350" dirty="0" err="1"/>
              <a:t>ey</a:t>
            </a:r>
            <a:r>
              <a:rPr lang="en-US" sz="1350" dirty="0"/>
              <a:t>/V</a:t>
            </a:r>
            <a:r>
              <a:rPr lang="hu-HU" sz="1350" dirty="0" err="1"/>
              <a:t>alue</a:t>
            </a:r>
            <a:r>
              <a:rPr lang="en-US" sz="1350" dirty="0"/>
              <a:t> store</a:t>
            </a:r>
          </a:p>
        </p:txBody>
      </p:sp>
      <p:sp>
        <p:nvSpPr>
          <p:cNvPr id="44" name="Left-Right Arrow 43"/>
          <p:cNvSpPr/>
          <p:nvPr/>
        </p:nvSpPr>
        <p:spPr>
          <a:xfrm rot="2702775">
            <a:off x="5629575" y="3035859"/>
            <a:ext cx="864399" cy="26045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TextBox 45"/>
          <p:cNvSpPr txBox="1"/>
          <p:nvPr/>
        </p:nvSpPr>
        <p:spPr>
          <a:xfrm>
            <a:off x="6036554" y="2981682"/>
            <a:ext cx="20286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Query/Pull results </a:t>
            </a:r>
          </a:p>
        </p:txBody>
      </p:sp>
      <p:sp>
        <p:nvSpPr>
          <p:cNvPr id="47" name="Left-Right Arrow 46"/>
          <p:cNvSpPr/>
          <p:nvPr/>
        </p:nvSpPr>
        <p:spPr>
          <a:xfrm rot="16200000">
            <a:off x="4110836" y="1717742"/>
            <a:ext cx="558508" cy="26045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Direct Access Storage 13">
            <a:extLst>
              <a:ext uri="{FF2B5EF4-FFF2-40B4-BE49-F238E27FC236}">
                <a16:creationId xmlns:a16="http://schemas.microsoft.com/office/drawing/2014/main" id="{2C7864B7-7938-4239-B869-717439E8FAB5}"/>
              </a:ext>
            </a:extLst>
          </p:cNvPr>
          <p:cNvSpPr/>
          <p:nvPr/>
        </p:nvSpPr>
        <p:spPr>
          <a:xfrm rot="16200000">
            <a:off x="4284687" y="5471271"/>
            <a:ext cx="725716" cy="1503362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hu-HU" sz="1350" dirty="0"/>
              <a:t>DB </a:t>
            </a:r>
            <a:r>
              <a:rPr lang="en-US" sz="1350" dirty="0"/>
              <a:t>@ EMI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1D80CA7-1438-4691-9F57-312150D0BA4B}"/>
              </a:ext>
            </a:extLst>
          </p:cNvPr>
          <p:cNvGrpSpPr/>
          <p:nvPr/>
        </p:nvGrpSpPr>
        <p:grpSpPr>
          <a:xfrm>
            <a:off x="117089" y="2237638"/>
            <a:ext cx="1310993" cy="778617"/>
            <a:chOff x="4492736" y="4937247"/>
            <a:chExt cx="1646896" cy="944731"/>
          </a:xfrm>
        </p:grpSpPr>
        <p:pic>
          <p:nvPicPr>
            <p:cNvPr id="50" name="Picture 8" descr="Image result for docker registry">
              <a:extLst>
                <a:ext uri="{FF2B5EF4-FFF2-40B4-BE49-F238E27FC236}">
                  <a16:creationId xmlns:a16="http://schemas.microsoft.com/office/drawing/2014/main" id="{B41FDCB4-6942-467F-94DD-F634F045A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36" y="4937247"/>
              <a:ext cx="1646896" cy="94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26" descr="Image result for sztaki">
              <a:extLst>
                <a:ext uri="{FF2B5EF4-FFF2-40B4-BE49-F238E27FC236}">
                  <a16:creationId xmlns:a16="http://schemas.microsoft.com/office/drawing/2014/main" id="{EF9F0A34-35E8-4EAD-B200-008DE9395E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71"/>
            <a:stretch/>
          </p:blipFill>
          <p:spPr bwMode="auto">
            <a:xfrm>
              <a:off x="5740386" y="5050144"/>
              <a:ext cx="318688" cy="3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Left-Right Arrow 40">
            <a:extLst>
              <a:ext uri="{FF2B5EF4-FFF2-40B4-BE49-F238E27FC236}">
                <a16:creationId xmlns:a16="http://schemas.microsoft.com/office/drawing/2014/main" id="{40459A15-7D53-49DC-8DB6-2BACA9AB9814}"/>
              </a:ext>
            </a:extLst>
          </p:cNvPr>
          <p:cNvSpPr/>
          <p:nvPr/>
        </p:nvSpPr>
        <p:spPr>
          <a:xfrm rot="1028207">
            <a:off x="1240549" y="2602970"/>
            <a:ext cx="748334" cy="464831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Left-Right Arrow 46">
            <a:extLst>
              <a:ext uri="{FF2B5EF4-FFF2-40B4-BE49-F238E27FC236}">
                <a16:creationId xmlns:a16="http://schemas.microsoft.com/office/drawing/2014/main" id="{433CBB6E-67E6-4FD3-944A-6F323310A365}"/>
              </a:ext>
            </a:extLst>
          </p:cNvPr>
          <p:cNvSpPr/>
          <p:nvPr/>
        </p:nvSpPr>
        <p:spPr>
          <a:xfrm rot="5400000">
            <a:off x="4326655" y="5555935"/>
            <a:ext cx="647778" cy="26045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492D0-439F-4AD8-9031-B7C05A6A408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2504"/>
          <a:stretch/>
        </p:blipFill>
        <p:spPr>
          <a:xfrm>
            <a:off x="6036554" y="102221"/>
            <a:ext cx="2352629" cy="128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597B3F-0B23-4CDB-9B54-30C52D2290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5785"/>
          <a:stretch/>
        </p:blipFill>
        <p:spPr>
          <a:xfrm>
            <a:off x="3622815" y="146711"/>
            <a:ext cx="2023140" cy="1226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Picture 2" descr="Képtalálat a következőre: „occopus sztaki”">
            <a:extLst>
              <a:ext uri="{FF2B5EF4-FFF2-40B4-BE49-F238E27FC236}">
                <a16:creationId xmlns:a16="http://schemas.microsoft.com/office/drawing/2014/main" id="{A34B965B-8DD4-4897-BA66-B17C68E3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855" y="5260901"/>
            <a:ext cx="703084" cy="63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5094190-2AEA-4B94-BFCC-8CE56B9BB24F}"/>
              </a:ext>
            </a:extLst>
          </p:cNvPr>
          <p:cNvSpPr/>
          <p:nvPr/>
        </p:nvSpPr>
        <p:spPr>
          <a:xfrm>
            <a:off x="347988" y="4205638"/>
            <a:ext cx="3470423" cy="23475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</a:pPr>
            <a:r>
              <a:rPr lang="hu-HU" sz="1400" dirty="0"/>
              <a:t>„Eldobható”</a:t>
            </a:r>
            <a:br>
              <a:rPr lang="hu-HU" sz="1400" dirty="0"/>
            </a:br>
            <a:r>
              <a:rPr lang="hu-HU" sz="1400" dirty="0"/>
              <a:t>erőforrások</a:t>
            </a:r>
          </a:p>
          <a:p>
            <a:pPr>
              <a:lnSpc>
                <a:spcPct val="90000"/>
              </a:lnSpc>
            </a:pPr>
            <a:endParaRPr lang="hu-HU" sz="1400" dirty="0"/>
          </a:p>
          <a:p>
            <a:pPr lvl="2">
              <a:lnSpc>
                <a:spcPct val="90000"/>
              </a:lnSpc>
            </a:pPr>
            <a:endParaRPr lang="hu-HU" sz="1400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891A970-515C-4F62-B54C-60D15ABCDED7}"/>
              </a:ext>
            </a:extLst>
          </p:cNvPr>
          <p:cNvSpPr/>
          <p:nvPr/>
        </p:nvSpPr>
        <p:spPr>
          <a:xfrm>
            <a:off x="287932" y="1146833"/>
            <a:ext cx="3470423" cy="22446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hu-HU" sz="1400" dirty="0"/>
              <a:t>„Eldobható” erőforrások</a:t>
            </a:r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hu-HU" dirty="0"/>
          </a:p>
          <a:p>
            <a:pPr lvl="2">
              <a:lnSpc>
                <a:spcPct val="90000"/>
              </a:lnSpc>
            </a:pPr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A0ECEF9-9541-4DA4-BDDB-6941DF007B2B}"/>
              </a:ext>
            </a:extLst>
          </p:cNvPr>
          <p:cNvSpPr/>
          <p:nvPr/>
        </p:nvSpPr>
        <p:spPr>
          <a:xfrm>
            <a:off x="4288838" y="1146833"/>
            <a:ext cx="2899974" cy="22446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endParaRPr lang="hu-HU" sz="1400" dirty="0"/>
          </a:p>
          <a:p>
            <a:pPr lvl="2" algn="r">
              <a:lnSpc>
                <a:spcPct val="90000"/>
              </a:lnSpc>
            </a:pPr>
            <a:r>
              <a:rPr lang="hu-HU" sz="1400" dirty="0"/>
              <a:t>„Eldobható”</a:t>
            </a:r>
            <a:br>
              <a:rPr lang="hu-HU" sz="1400" dirty="0"/>
            </a:br>
            <a:r>
              <a:rPr lang="hu-HU" sz="1400" dirty="0"/>
              <a:t>erőforrások</a:t>
            </a:r>
            <a:endParaRPr lang="en-US" sz="1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58DB56-E0BF-4A34-837A-C49551E991A0}"/>
              </a:ext>
            </a:extLst>
          </p:cNvPr>
          <p:cNvSpPr/>
          <p:nvPr/>
        </p:nvSpPr>
        <p:spPr>
          <a:xfrm>
            <a:off x="4343400" y="4232356"/>
            <a:ext cx="4635076" cy="224464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2" algn="r">
              <a:lnSpc>
                <a:spcPct val="90000"/>
              </a:lnSpc>
            </a:pPr>
            <a:endParaRPr lang="en-US" b="1" dirty="0"/>
          </a:p>
          <a:p>
            <a:pPr lvl="2" algn="r">
              <a:lnSpc>
                <a:spcPct val="90000"/>
              </a:lnSpc>
            </a:pPr>
            <a:endParaRPr lang="en-US" b="1" dirty="0"/>
          </a:p>
          <a:p>
            <a:pPr lvl="2" algn="r">
              <a:lnSpc>
                <a:spcPct val="90000"/>
              </a:lnSpc>
            </a:pPr>
            <a:endParaRPr lang="en-US" b="1" dirty="0"/>
          </a:p>
          <a:p>
            <a:pPr lvl="2" algn="r">
              <a:lnSpc>
                <a:spcPct val="90000"/>
              </a:lnSpc>
            </a:pPr>
            <a:endParaRPr lang="en-US" b="1" dirty="0"/>
          </a:p>
          <a:p>
            <a:pPr lvl="2" algn="r">
              <a:lnSpc>
                <a:spcPct val="90000"/>
              </a:lnSpc>
            </a:pPr>
            <a:endParaRPr lang="en-US" b="1" dirty="0"/>
          </a:p>
          <a:p>
            <a:pPr lvl="2" algn="r">
              <a:lnSpc>
                <a:spcPct val="90000"/>
              </a:lnSpc>
            </a:pPr>
            <a:endParaRPr lang="en-US" b="1" dirty="0"/>
          </a:p>
          <a:p>
            <a:pPr lvl="2" algn="r">
              <a:lnSpc>
                <a:spcPct val="90000"/>
              </a:lnSpc>
            </a:pPr>
            <a:r>
              <a:rPr lang="en-US" b="1" dirty="0"/>
              <a:t>K</a:t>
            </a:r>
            <a:r>
              <a:rPr lang="hu-HU" b="1" dirty="0" err="1"/>
              <a:t>özponti</a:t>
            </a:r>
            <a:r>
              <a:rPr lang="hu-HU" b="1" dirty="0"/>
              <a:t> elemek</a:t>
            </a:r>
            <a:endParaRPr lang="en-US" b="1" dirty="0"/>
          </a:p>
        </p:txBody>
      </p:sp>
      <p:pic>
        <p:nvPicPr>
          <p:cNvPr id="1048" name="Picture 24" descr="Image result for data scient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0" y="1615873"/>
            <a:ext cx="1793219" cy="95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2"/>
            <a:ext cx="8610600" cy="452453"/>
          </a:xfrm>
        </p:spPr>
        <p:txBody>
          <a:bodyPr/>
          <a:lstStyle/>
          <a:p>
            <a:r>
              <a:rPr lang="hu-HU" dirty="0"/>
              <a:t>Docker</a:t>
            </a:r>
            <a:r>
              <a:rPr lang="en-US" dirty="0"/>
              <a:t>@SZTAKI </a:t>
            </a:r>
            <a:r>
              <a:rPr lang="en-US" dirty="0" err="1"/>
              <a:t>infrastrukt</a:t>
            </a:r>
            <a:r>
              <a:rPr lang="hu-HU" dirty="0" err="1"/>
              <a:t>úra</a:t>
            </a:r>
            <a:r>
              <a:rPr lang="en-US" dirty="0"/>
              <a:t>: </a:t>
            </a:r>
            <a:r>
              <a:rPr lang="hu-HU" dirty="0"/>
              <a:t>végső verzió</a:t>
            </a:r>
            <a:endParaRPr lang="en-US" dirty="0"/>
          </a:p>
        </p:txBody>
      </p:sp>
      <p:pic>
        <p:nvPicPr>
          <p:cNvPr id="1026" name="Picture 2" descr="Címl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77" y="1515364"/>
            <a:ext cx="1664375" cy="10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otebook compu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845" y="1643448"/>
            <a:ext cx="1571625" cy="135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Arrow: Clockwise cur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986240">
            <a:off x="2348592" y="4404172"/>
            <a:ext cx="2133600" cy="2133600"/>
          </a:xfrm>
          <a:prstGeom prst="rect">
            <a:avLst/>
          </a:prstGeom>
        </p:spPr>
      </p:pic>
      <p:pic>
        <p:nvPicPr>
          <p:cNvPr id="11" name="Graphic 10" descr="Arrow: Clockwise cur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9807356">
            <a:off x="2671571" y="3080434"/>
            <a:ext cx="2133600" cy="2133600"/>
          </a:xfrm>
          <a:prstGeom prst="rect">
            <a:avLst/>
          </a:prstGeom>
        </p:spPr>
      </p:pic>
      <p:pic>
        <p:nvPicPr>
          <p:cNvPr id="12" name="Graphic 11" descr="Arrow: Clockwise cur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42558">
            <a:off x="4217637" y="2492717"/>
            <a:ext cx="2133600" cy="2133600"/>
          </a:xfrm>
          <a:prstGeom prst="rect">
            <a:avLst/>
          </a:prstGeom>
        </p:spPr>
      </p:pic>
      <p:pic>
        <p:nvPicPr>
          <p:cNvPr id="13" name="Graphic 12" descr="Arrow: Clockwise curv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306410">
            <a:off x="569175" y="2635579"/>
            <a:ext cx="2133600" cy="2133600"/>
          </a:xfrm>
          <a:prstGeom prst="rect">
            <a:avLst/>
          </a:prstGeom>
        </p:spPr>
      </p:pic>
      <p:pic>
        <p:nvPicPr>
          <p:cNvPr id="14" name="Graphic 13" descr="Arrow: Clockwise curv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3168079" flipV="1">
            <a:off x="2846565" y="751622"/>
            <a:ext cx="2133600" cy="1981390"/>
          </a:xfrm>
          <a:prstGeom prst="rect">
            <a:avLst/>
          </a:prstGeom>
        </p:spPr>
      </p:pic>
      <p:pic>
        <p:nvPicPr>
          <p:cNvPr id="1040" name="Picture 16" descr="Image result for docker container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53" y="5304644"/>
            <a:ext cx="577334" cy="5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Image result for docker container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420" y="3978152"/>
            <a:ext cx="577334" cy="5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Image result for docker container transparen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831" y="3314481"/>
            <a:ext cx="577334" cy="5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 descr="Refresh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2922628">
            <a:off x="2519599" y="2207392"/>
            <a:ext cx="1158867" cy="1158867"/>
          </a:xfrm>
          <a:prstGeom prst="rect">
            <a:avLst/>
          </a:prstGeom>
        </p:spPr>
      </p:pic>
      <p:pic>
        <p:nvPicPr>
          <p:cNvPr id="3" name="Picture 2" descr="Docker Swar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51" y="2003174"/>
            <a:ext cx="728427" cy="71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occop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257" y="4337170"/>
            <a:ext cx="785907" cy="70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92736" y="4937249"/>
            <a:ext cx="1646896" cy="944731"/>
            <a:chOff x="4492736" y="4937247"/>
            <a:chExt cx="1646896" cy="944731"/>
          </a:xfrm>
        </p:grpSpPr>
        <p:pic>
          <p:nvPicPr>
            <p:cNvPr id="1032" name="Picture 8" descr="Image result for docker registry"/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736" y="4937247"/>
              <a:ext cx="1646896" cy="94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Image result for sztaki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71"/>
            <a:stretch/>
          </p:blipFill>
          <p:spPr bwMode="auto">
            <a:xfrm>
              <a:off x="5740386" y="5050144"/>
              <a:ext cx="318688" cy="302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56" name="Picture 32" descr="https://www.sztaki.hu/sites/default/files/styles/max_650x650/public/lpds_1_0_7.png?itok=UOxG9bR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75" y="5685986"/>
            <a:ext cx="535977" cy="5359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1030" name="Picture 6" descr="Image result for server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9" y="4964661"/>
            <a:ext cx="1676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s://www.sztaki.hu/sites/default/files/styles/max_650x650/public/emi_1_0_28.png?itok=SX5YxC9l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9" y="5859715"/>
            <a:ext cx="487387" cy="48738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957E00-7D18-4035-92AC-50BE90B155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80588" y="4476131"/>
            <a:ext cx="898538" cy="298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90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SZTAKI_PPT">
  <a:themeElements>
    <a:clrScheme name="SZTAKI SZÍNEK">
      <a:dk1>
        <a:srgbClr val="254093"/>
      </a:dk1>
      <a:lt1>
        <a:sysClr val="window" lastClr="FFFFFF"/>
      </a:lt1>
      <a:dk2>
        <a:srgbClr val="254093"/>
      </a:dk2>
      <a:lt2>
        <a:srgbClr val="FFFFFF"/>
      </a:lt2>
      <a:accent1>
        <a:srgbClr val="F2C314"/>
      </a:accent1>
      <a:accent2>
        <a:srgbClr val="78C525"/>
      </a:accent2>
      <a:accent3>
        <a:srgbClr val="EE5C35"/>
      </a:accent3>
      <a:accent4>
        <a:srgbClr val="9451E7"/>
      </a:accent4>
      <a:accent5>
        <a:srgbClr val="4865BE"/>
      </a:accent5>
      <a:accent6>
        <a:srgbClr val="5E7AD1"/>
      </a:accent6>
      <a:hlink>
        <a:srgbClr val="7D96E3"/>
      </a:hlink>
      <a:folHlink>
        <a:srgbClr val="87898B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1"/>
          </a:solidFill>
          <a:miter lim="800000"/>
        </a:ln>
      </a:spPr>
      <a:bodyPr rtlCol="0" anchor="ctr"/>
      <a:lstStyle>
        <a:defPPr algn="ctr">
          <a:lnSpc>
            <a:spcPct val="90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4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711</Words>
  <Application>Microsoft Office PowerPoint</Application>
  <PresentationFormat>Diavetítés a képernyőre (4:3 oldalarány)</PresentationFormat>
  <Paragraphs>167</Paragraphs>
  <Slides>15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HP Simplified</vt:lpstr>
      <vt:lpstr>Open Sans</vt:lpstr>
      <vt:lpstr>Open Sans Semibold</vt:lpstr>
      <vt:lpstr>SZTAKI_PPT</vt:lpstr>
      <vt:lpstr>Office Theme</vt:lpstr>
      <vt:lpstr>Docker technológia és alkalmazások: gyártás és logisztika szimulátor</vt:lpstr>
      <vt:lpstr>Docker konténer technológia</vt:lpstr>
      <vt:lpstr>Docker architektúra</vt:lpstr>
      <vt:lpstr>PowerPoint-bemutató</vt:lpstr>
      <vt:lpstr>Docker@SZTAKI projekt</vt:lpstr>
      <vt:lpstr>Docker@SZTAKI: fontosabb támogatott elemek összefoglalója</vt:lpstr>
      <vt:lpstr>Docker Swarm klaszter</vt:lpstr>
      <vt:lpstr> EasySim a CQueue platformon</vt:lpstr>
      <vt:lpstr>Docker@SZTAKI infrastruktúra: végső verzió</vt:lpstr>
      <vt:lpstr>Docker@SZTAKI alapú gyártási és  logisztikai szimuláció</vt:lpstr>
      <vt:lpstr>Adatok és adatinterfészek szimulációs modellek</vt:lpstr>
      <vt:lpstr>Modell és szcenáriók a teszteléshez</vt:lpstr>
      <vt:lpstr>Architektúra a felhasználás szempontjából</vt:lpstr>
      <vt:lpstr>Tapasztalatok</vt:lpstr>
      <vt:lpstr>Köszönjük a figyelmet!  Kérdések?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Címdia</dc:title>
  <dc:creator>Dr. Lovas Róbert</dc:creator>
  <cp:lastModifiedBy>Emődi Márk Benjámin</cp:lastModifiedBy>
  <cp:revision>193</cp:revision>
  <dcterms:created xsi:type="dcterms:W3CDTF">2015-09-04T11:00:51Z</dcterms:created>
  <dcterms:modified xsi:type="dcterms:W3CDTF">2017-11-22T15:38:43Z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2839718</vt:lpwstr>
  </property>
  <property fmtid="{D5CDD505-2E9C-101B-9397-08002B2CF9AE}" pid="3" name="NXPowerLiteSettings">
    <vt:lpwstr>F900050004A000</vt:lpwstr>
  </property>
  <property fmtid="{D5CDD505-2E9C-101B-9397-08002B2CF9AE}" pid="4" name="NXPowerLiteVersion">
    <vt:lpwstr>D6.0.7</vt:lpwstr>
  </property>
</Properties>
</file>