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24" r:id="rId3"/>
    <p:sldMasterId id="2147483756" r:id="rId4"/>
  </p:sldMasterIdLst>
  <p:notesMasterIdLst>
    <p:notesMasterId r:id="rId33"/>
  </p:notesMasterIdLst>
  <p:handoutMasterIdLst>
    <p:handoutMasterId r:id="rId34"/>
  </p:handoutMasterIdLst>
  <p:sldIdLst>
    <p:sldId id="261" r:id="rId5"/>
    <p:sldId id="274" r:id="rId6"/>
    <p:sldId id="277" r:id="rId7"/>
    <p:sldId id="281" r:id="rId8"/>
    <p:sldId id="282" r:id="rId9"/>
    <p:sldId id="280" r:id="rId10"/>
    <p:sldId id="312" r:id="rId11"/>
    <p:sldId id="297" r:id="rId12"/>
    <p:sldId id="298" r:id="rId13"/>
    <p:sldId id="311" r:id="rId14"/>
    <p:sldId id="289" r:id="rId15"/>
    <p:sldId id="292" r:id="rId16"/>
    <p:sldId id="293" r:id="rId17"/>
    <p:sldId id="314" r:id="rId18"/>
    <p:sldId id="301" r:id="rId19"/>
    <p:sldId id="302" r:id="rId20"/>
    <p:sldId id="295" r:id="rId21"/>
    <p:sldId id="304" r:id="rId22"/>
    <p:sldId id="303" r:id="rId23"/>
    <p:sldId id="305" r:id="rId24"/>
    <p:sldId id="296" r:id="rId25"/>
    <p:sldId id="306" r:id="rId26"/>
    <p:sldId id="307" r:id="rId27"/>
    <p:sldId id="308" r:id="rId28"/>
    <p:sldId id="310" r:id="rId29"/>
    <p:sldId id="309" r:id="rId30"/>
    <p:sldId id="313" r:id="rId31"/>
    <p:sldId id="26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1D89D-B45B-4886-94EE-1C89D43CEC3B}" type="datetimeFigureOut">
              <a:rPr lang="en-GB" smtClean="0"/>
              <a:t>20/11/2017</a:t>
            </a:fld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5EE40-88B4-4162-B5ED-B51A65D2D0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948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E9489-040C-449E-B23E-0EAF95641FC1}" type="datetimeFigureOut">
              <a:rPr lang="en-GB" smtClean="0"/>
              <a:t>20/11/2017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5F9DB-10ED-43CF-9EE2-C55742241B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4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  <a:latin typeface="HP Simplified"/>
              </a:rPr>
              <a:pPr/>
              <a:t>1</a:t>
            </a:fld>
            <a:endParaRPr lang="en-US">
              <a:solidFill>
                <a:prstClr val="black"/>
              </a:solidFill>
              <a:latin typeface="HP Simplified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914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Visszahivatkozok, hogy hol</a:t>
            </a:r>
            <a:r>
              <a:rPr lang="hu-HU" baseline="0" dirty="0"/>
              <a:t> melyik fájlba mit írtam, ezt hogyan valósítottam meg….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D1764-90A9-4B92-9F84-BB32849C1EA7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8229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D1764-90A9-4B92-9F84-BB32849C1EA7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1276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>
                <a:solidFill>
                  <a:prstClr val="black"/>
                </a:solidFill>
                <a:latin typeface="HP Simplified"/>
              </a:rPr>
              <a:pPr/>
              <a:t>28</a:t>
            </a:fld>
            <a:endParaRPr lang="en-US">
              <a:solidFill>
                <a:prstClr val="black"/>
              </a:solidFill>
              <a:latin typeface="HP Simplified"/>
            </a:endParaRPr>
          </a:p>
        </p:txBody>
      </p:sp>
    </p:spTree>
    <p:extLst>
      <p:ext uri="{BB962C8B-B14F-4D97-AF65-F5344CB8AC3E}">
        <p14:creationId xmlns:p14="http://schemas.microsoft.com/office/powerpoint/2010/main" val="4244242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63520"/>
            <a:ext cx="9144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 smtClean="0"/>
              <a:t>Főcím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19600"/>
            <a:ext cx="9144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pic>
        <p:nvPicPr>
          <p:cNvPr id="3074" name="Picture 2" descr="C:\tamas\WORK\SZTAKI\LOGO\sztaki_logo_alcim_magya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836" y="762000"/>
            <a:ext cx="3658553" cy="9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6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8171" y="457200"/>
            <a:ext cx="11051878" cy="59436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01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ection Header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09600" y="6482536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© SZTAKI 2015.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18288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2362200"/>
            <a:ext cx="3809563" cy="32461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943560" y="2362200"/>
            <a:ext cx="3809563" cy="32461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Szövegdoboz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26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1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4571762" cy="7620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608171" y="1295400"/>
            <a:ext cx="11051878" cy="5029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46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9906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8171" y="1524000"/>
            <a:ext cx="9146382" cy="4648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18288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608170" y="2362200"/>
            <a:ext cx="4954290" cy="403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714901" y="2362200"/>
            <a:ext cx="4039652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3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8171" y="457200"/>
            <a:ext cx="11051878" cy="59436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23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5">
    <p:bg bwMode="ltGray"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4571762" cy="11430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608171" y="1600200"/>
            <a:ext cx="11051878" cy="4800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81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Quote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09600" y="6482536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© SZTAKI 2015.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74" y="304800"/>
            <a:ext cx="9144000" cy="2743200"/>
          </a:xfrm>
        </p:spPr>
        <p:txBody>
          <a:bodyPr anchor="t"/>
          <a:lstStyle>
            <a:lvl1pPr marL="233363" indent="-233363" algn="l">
              <a:defRPr sz="4400" b="1" cap="none" spc="-100" baseline="0"/>
            </a:lvl1pPr>
          </a:lstStyle>
          <a:p>
            <a:r>
              <a:rPr lang="en-US" dirty="0" smtClean="0"/>
              <a:t>“</a:t>
            </a:r>
            <a:r>
              <a:rPr lang="en-US" dirty="0" err="1" smtClean="0"/>
              <a:t>Idézet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hozzáadása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4419600"/>
            <a:ext cx="9144000" cy="11887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Idézett</a:t>
            </a:r>
            <a:r>
              <a:rPr lang="en-US" dirty="0" smtClean="0"/>
              <a:t> </a:t>
            </a:r>
            <a:r>
              <a:rPr lang="en-US" dirty="0" err="1" smtClean="0"/>
              <a:t>személy</a:t>
            </a:r>
            <a:r>
              <a:rPr lang="en-US" dirty="0" smtClean="0"/>
              <a:t> </a:t>
            </a:r>
            <a:r>
              <a:rPr lang="en-US" dirty="0" err="1" smtClean="0"/>
              <a:t>nevének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76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3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76401"/>
            <a:ext cx="10972801" cy="4419601"/>
          </a:xfrm>
        </p:spPr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64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661890"/>
            <a:ext cx="10972801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2057400"/>
            <a:ext cx="10972801" cy="4038600"/>
          </a:xfrm>
        </p:spPr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676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5">
    <p:bg bwMode="ltGray"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4571762" cy="11430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608171" y="1600200"/>
            <a:ext cx="11051878" cy="4800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31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9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859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295401"/>
            <a:ext cx="5315712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6688" y="1295401"/>
            <a:ext cx="5315712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1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95400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1676401"/>
            <a:ext cx="5315712" cy="44196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6688" y="1295400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66688" y="1676401"/>
            <a:ext cx="5315712" cy="44196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676399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057401"/>
            <a:ext cx="5315712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6688" y="1676399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66688" y="2057401"/>
            <a:ext cx="5315712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9121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8641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31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95400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389121" y="1295400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168641" y="1295400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676400"/>
            <a:ext cx="3413760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9121" y="1676400"/>
            <a:ext cx="3413760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8641" y="1676400"/>
            <a:ext cx="3413760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856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133856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676399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389121" y="1676399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168641" y="1676399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57400"/>
            <a:ext cx="3413760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9121" y="2057400"/>
            <a:ext cx="3413760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8641" y="2057400"/>
            <a:ext cx="3413760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509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295401"/>
            <a:ext cx="7620000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34400" y="1295400"/>
            <a:ext cx="3048000" cy="48006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Quote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09600" y="6482536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© SZTAKI 2015.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74" y="304800"/>
            <a:ext cx="9144000" cy="2743200"/>
          </a:xfrm>
        </p:spPr>
        <p:txBody>
          <a:bodyPr anchor="t"/>
          <a:lstStyle>
            <a:lvl1pPr marL="233363" indent="-233363" algn="l">
              <a:defRPr sz="4400" b="1" cap="none" spc="-100" baseline="0"/>
            </a:lvl1pPr>
          </a:lstStyle>
          <a:p>
            <a:r>
              <a:rPr lang="en-US" dirty="0" smtClean="0"/>
              <a:t>“</a:t>
            </a:r>
            <a:r>
              <a:rPr lang="en-US" dirty="0" err="1" smtClean="0"/>
              <a:t>Idézet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hozzáadása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4419600"/>
            <a:ext cx="9144000" cy="11887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Idézett</a:t>
            </a:r>
            <a:r>
              <a:rPr lang="en-US" dirty="0" smtClean="0"/>
              <a:t> </a:t>
            </a:r>
            <a:r>
              <a:rPr lang="en-US" dirty="0" err="1" smtClean="0"/>
              <a:t>személy</a:t>
            </a:r>
            <a:r>
              <a:rPr lang="en-US" dirty="0" smtClean="0"/>
              <a:t> </a:t>
            </a:r>
            <a:r>
              <a:rPr lang="en-US" dirty="0" err="1" smtClean="0"/>
              <a:t>nevének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66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6705600" cy="48006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80960" y="1295400"/>
            <a:ext cx="3901440" cy="48006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5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6705600" cy="48006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80960" y="1295400"/>
            <a:ext cx="3901440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125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5315712" cy="3505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266688" y="1295400"/>
            <a:ext cx="5315712" cy="3505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4953000"/>
            <a:ext cx="5315712" cy="11304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6266688" y="4953000"/>
            <a:ext cx="5315712" cy="11304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39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341376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4211392"/>
            <a:ext cx="341376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4389121" y="1295400"/>
            <a:ext cx="341376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6"/>
          </p:nvPr>
        </p:nvSpPr>
        <p:spPr>
          <a:xfrm>
            <a:off x="8168641" y="1295400"/>
            <a:ext cx="341376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4389121" y="4211392"/>
            <a:ext cx="341376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8168641" y="4211392"/>
            <a:ext cx="341376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029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6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570464" y="304801"/>
            <a:ext cx="1011936" cy="5791200"/>
          </a:xfrm>
        </p:spPr>
        <p:txBody>
          <a:bodyPr vert="eaVert"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96520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5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76401"/>
            <a:ext cx="10972801" cy="4419601"/>
          </a:xfrm>
        </p:spPr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171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661890"/>
            <a:ext cx="10972801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2057400"/>
            <a:ext cx="10972801" cy="4038600"/>
          </a:xfrm>
        </p:spPr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879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4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559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3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295401"/>
            <a:ext cx="5315712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6688" y="1295401"/>
            <a:ext cx="5315712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9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lue Title Slide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608170" y="6477000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SZTAKI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63520"/>
            <a:ext cx="9144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19600"/>
            <a:ext cx="9144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281594" y="2303640"/>
            <a:ext cx="91463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sz="1800" dirty="0" err="1">
              <a:solidFill>
                <a:prstClr val="white"/>
              </a:solidFill>
            </a:endParaRPr>
          </a:p>
        </p:txBody>
      </p:sp>
      <p:pic>
        <p:nvPicPr>
          <p:cNvPr id="12" name="Picture 2" descr="C:\tamas\WORK\SZTAKI\LOGO\sztaki_logo_alcim_angol_fe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56" y="609601"/>
            <a:ext cx="3658553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011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95400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1676401"/>
            <a:ext cx="5315712" cy="44196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6688" y="1295400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66688" y="1676401"/>
            <a:ext cx="5315712" cy="44196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10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676399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057401"/>
            <a:ext cx="5315712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6688" y="1676399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66688" y="2057401"/>
            <a:ext cx="5315712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9121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8641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0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95400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389121" y="1295400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168641" y="1295400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676400"/>
            <a:ext cx="3413760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9121" y="1676400"/>
            <a:ext cx="3413760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8641" y="1676400"/>
            <a:ext cx="3413760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89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133856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676399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389121" y="1676399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168641" y="1676399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57400"/>
            <a:ext cx="3413760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9121" y="2057400"/>
            <a:ext cx="3413760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8641" y="2057400"/>
            <a:ext cx="3413760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10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295401"/>
            <a:ext cx="7620000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34400" y="1295400"/>
            <a:ext cx="3048000" cy="48006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7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6705600" cy="48006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80960" y="1295400"/>
            <a:ext cx="3901440" cy="48006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1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6705600" cy="48006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80960" y="1295400"/>
            <a:ext cx="3901440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32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5315712" cy="3505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266688" y="1295400"/>
            <a:ext cx="5315712" cy="3505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4953000"/>
            <a:ext cx="5315712" cy="11304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6266688" y="4953000"/>
            <a:ext cx="5315712" cy="11304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581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341376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4211392"/>
            <a:ext cx="341376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4389121" y="1295400"/>
            <a:ext cx="341376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6"/>
          </p:nvPr>
        </p:nvSpPr>
        <p:spPr>
          <a:xfrm>
            <a:off x="8168641" y="1295400"/>
            <a:ext cx="341376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4389121" y="4211392"/>
            <a:ext cx="341376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8168641" y="4211392"/>
            <a:ext cx="341376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683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Blue Title Slide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608170" y="6477000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SZTAKI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63520"/>
            <a:ext cx="9144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19600"/>
            <a:ext cx="9144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281594" y="2303640"/>
            <a:ext cx="91463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sz="1800" dirty="0" err="1">
              <a:solidFill>
                <a:prstClr val="white"/>
              </a:solidFill>
            </a:endParaRPr>
          </a:p>
        </p:txBody>
      </p:sp>
      <p:pic>
        <p:nvPicPr>
          <p:cNvPr id="1026" name="Picture 2" descr="C:\tamas\WORK\SZTAKI\LOGO\sztaki_logo_alcim_angol_fe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56" y="609601"/>
            <a:ext cx="3658553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287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1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570464" y="304801"/>
            <a:ext cx="1011936" cy="5791200"/>
          </a:xfrm>
        </p:spPr>
        <p:txBody>
          <a:bodyPr vert="eaVert"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96520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63520"/>
            <a:ext cx="9144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 smtClean="0"/>
              <a:t>Főcím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19600"/>
            <a:ext cx="9144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pic>
        <p:nvPicPr>
          <p:cNvPr id="3074" name="Picture 2" descr="C:\tamas\WORK\SZTAKI\LOGO\sztaki_logo_alcim_magya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836" y="762000"/>
            <a:ext cx="3658553" cy="9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1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lue Title Slide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608170" y="6477000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SZTAKI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63520"/>
            <a:ext cx="9144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19600"/>
            <a:ext cx="9144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281594" y="2303640"/>
            <a:ext cx="91463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sz="1800" dirty="0" err="1">
              <a:solidFill>
                <a:prstClr val="white"/>
              </a:solidFill>
            </a:endParaRPr>
          </a:p>
        </p:txBody>
      </p:sp>
      <p:pic>
        <p:nvPicPr>
          <p:cNvPr id="12" name="Picture 2" descr="C:\tamas\WORK\SZTAKI\LOGO\sztaki_logo_alcim_angol_fe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56" y="609601"/>
            <a:ext cx="3658553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471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Blue Title Slide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608170" y="6477000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SZTAKI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63520"/>
            <a:ext cx="9144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19600"/>
            <a:ext cx="9144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281594" y="2303640"/>
            <a:ext cx="91463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sz="1800" dirty="0" err="1">
              <a:solidFill>
                <a:prstClr val="white"/>
              </a:solidFill>
            </a:endParaRPr>
          </a:p>
        </p:txBody>
      </p:sp>
      <p:pic>
        <p:nvPicPr>
          <p:cNvPr id="1026" name="Picture 2" descr="C:\tamas\WORK\SZTAKI\LOGO\sztaki_logo_alcim_angol_fe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56" y="609601"/>
            <a:ext cx="3658553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749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Picture">
    <p:bg bwMode="ltGray"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609600" y="6482536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SZTAKI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63520"/>
            <a:ext cx="9144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19600"/>
            <a:ext cx="9144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4098" name="Picture 2" descr="C:\tamas\WORK\SZTAKI\LOGO\sztaki_logo_fehe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96" y="761999"/>
            <a:ext cx="393498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639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18288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2438400"/>
            <a:ext cx="9144000" cy="31699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Szövegdoboz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4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ection Header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09600" y="6482536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© SZTAKI 2015.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18288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2362200"/>
            <a:ext cx="3809563" cy="32461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943560" y="2362200"/>
            <a:ext cx="3809563" cy="32461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Szövegdoboz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54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1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4571762" cy="7620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608171" y="1295400"/>
            <a:ext cx="11051878" cy="5029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97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9906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8171" y="1524000"/>
            <a:ext cx="9146382" cy="4648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0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Picture">
    <p:bg bwMode="ltGray"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609600" y="6482536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SZTAKI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63520"/>
            <a:ext cx="9144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19600"/>
            <a:ext cx="9144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4098" name="Picture 2" descr="C:\tamas\WORK\SZTAKI\LOGO\sztaki_logo_fehe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96" y="761999"/>
            <a:ext cx="393498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333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18288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608170" y="2362200"/>
            <a:ext cx="4954290" cy="403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714901" y="2362200"/>
            <a:ext cx="4039652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8171" y="457200"/>
            <a:ext cx="11051878" cy="59436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5">
    <p:bg bwMode="ltGray"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4571762" cy="11430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608171" y="1600200"/>
            <a:ext cx="11051878" cy="4800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61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Quote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09600" y="6482536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© SZTAKI 2015.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74" y="304800"/>
            <a:ext cx="9144000" cy="2743200"/>
          </a:xfrm>
        </p:spPr>
        <p:txBody>
          <a:bodyPr anchor="t"/>
          <a:lstStyle>
            <a:lvl1pPr marL="233363" indent="-233363" algn="l">
              <a:defRPr sz="4400" b="1" cap="none" spc="-100" baseline="0"/>
            </a:lvl1pPr>
          </a:lstStyle>
          <a:p>
            <a:r>
              <a:rPr lang="en-US" dirty="0" smtClean="0"/>
              <a:t>“</a:t>
            </a:r>
            <a:r>
              <a:rPr lang="en-US" dirty="0" err="1" smtClean="0"/>
              <a:t>Idézet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hozzáadása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4419600"/>
            <a:ext cx="9144000" cy="11887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Idézett</a:t>
            </a:r>
            <a:r>
              <a:rPr lang="en-US" dirty="0" smtClean="0"/>
              <a:t> </a:t>
            </a:r>
            <a:r>
              <a:rPr lang="en-US" dirty="0" err="1" smtClean="0"/>
              <a:t>személy</a:t>
            </a:r>
            <a:r>
              <a:rPr lang="en-US" dirty="0" smtClean="0"/>
              <a:t> </a:t>
            </a:r>
            <a:r>
              <a:rPr lang="en-US" dirty="0" err="1" smtClean="0"/>
              <a:t>nevének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2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76401"/>
            <a:ext cx="10972801" cy="4419601"/>
          </a:xfrm>
        </p:spPr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1162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661890"/>
            <a:ext cx="10972801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2057400"/>
            <a:ext cx="10972801" cy="4038600"/>
          </a:xfrm>
        </p:spPr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10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030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18288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2438400"/>
            <a:ext cx="9144000" cy="31699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Szövegdoboz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295401"/>
            <a:ext cx="5315712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6688" y="1295401"/>
            <a:ext cx="5315712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3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95400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1676401"/>
            <a:ext cx="5315712" cy="44196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6688" y="1295400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66688" y="1676401"/>
            <a:ext cx="5315712" cy="44196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5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676399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057401"/>
            <a:ext cx="5315712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6688" y="1676399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66688" y="2057401"/>
            <a:ext cx="5315712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3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9121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8641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525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95400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389121" y="1295400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168641" y="1295400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676400"/>
            <a:ext cx="3413760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9121" y="1676400"/>
            <a:ext cx="3413760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8641" y="1676400"/>
            <a:ext cx="3413760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80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133856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676399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389121" y="1676399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168641" y="1676399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57400"/>
            <a:ext cx="3413760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9121" y="2057400"/>
            <a:ext cx="3413760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8641" y="2057400"/>
            <a:ext cx="3413760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97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295401"/>
            <a:ext cx="7620000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34400" y="1295400"/>
            <a:ext cx="3048000" cy="48006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1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6705600" cy="48006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80960" y="1295400"/>
            <a:ext cx="3901440" cy="48006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29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6705600" cy="48006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80960" y="1295400"/>
            <a:ext cx="3901440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711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5315712" cy="3505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266688" y="1295400"/>
            <a:ext cx="5315712" cy="3505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4953000"/>
            <a:ext cx="5315712" cy="11304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6266688" y="4953000"/>
            <a:ext cx="5315712" cy="11304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325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ection Header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09600" y="6482536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© SZTAKI 2015.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18288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2362200"/>
            <a:ext cx="3809563" cy="32461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943560" y="2362200"/>
            <a:ext cx="3809563" cy="32461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Szövegdoboz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861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341376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4211392"/>
            <a:ext cx="341376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4389121" y="1295400"/>
            <a:ext cx="341376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6"/>
          </p:nvPr>
        </p:nvSpPr>
        <p:spPr>
          <a:xfrm>
            <a:off x="8168641" y="1295400"/>
            <a:ext cx="341376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4389121" y="4211392"/>
            <a:ext cx="341376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8168641" y="4211392"/>
            <a:ext cx="341376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02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5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570464" y="304801"/>
            <a:ext cx="1011936" cy="5791200"/>
          </a:xfrm>
        </p:spPr>
        <p:txBody>
          <a:bodyPr vert="eaVert"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96520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78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63520"/>
            <a:ext cx="9144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 smtClean="0"/>
              <a:t>Főcím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19600"/>
            <a:ext cx="9144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pic>
        <p:nvPicPr>
          <p:cNvPr id="3074" name="Picture 2" descr="C:\tamas\WORK\SZTAKI\LOGO\sztaki_logo_alcim_magya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836" y="762000"/>
            <a:ext cx="3658553" cy="9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lue Title Slide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608170" y="6477000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SZTAKI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63520"/>
            <a:ext cx="9144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19600"/>
            <a:ext cx="9144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281594" y="2303640"/>
            <a:ext cx="91463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sz="1800" dirty="0" err="1">
              <a:solidFill>
                <a:prstClr val="white"/>
              </a:solidFill>
            </a:endParaRPr>
          </a:p>
        </p:txBody>
      </p:sp>
      <p:pic>
        <p:nvPicPr>
          <p:cNvPr id="12" name="Picture 2" descr="C:\tamas\WORK\SZTAKI\LOGO\sztaki_logo_alcim_angol_fe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56" y="609601"/>
            <a:ext cx="3658553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696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Blue Title Slide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608170" y="6477000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SZTAKI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63520"/>
            <a:ext cx="9144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19600"/>
            <a:ext cx="9144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281594" y="2303640"/>
            <a:ext cx="91463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sz="1800" dirty="0" err="1">
              <a:solidFill>
                <a:prstClr val="white"/>
              </a:solidFill>
            </a:endParaRPr>
          </a:p>
        </p:txBody>
      </p:sp>
      <p:pic>
        <p:nvPicPr>
          <p:cNvPr id="1026" name="Picture 2" descr="C:\tamas\WORK\SZTAKI\LOGO\sztaki_logo_alcim_angol_fe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56" y="609601"/>
            <a:ext cx="3658553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878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Picture">
    <p:bg bwMode="ltGray"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609600" y="6482536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SZTAKI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63520"/>
            <a:ext cx="9144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19600"/>
            <a:ext cx="9144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4098" name="Picture 2" descr="C:\tamas\WORK\SZTAKI\LOGO\sztaki_logo_fehe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96" y="761999"/>
            <a:ext cx="393498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985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18288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2438400"/>
            <a:ext cx="9144000" cy="31699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Szövegdoboz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pic>
        <p:nvPicPr>
          <p:cNvPr id="7" name="Picture 2" descr="C:\Users\Hernáth Szabolcs\Desktop\MTA_Cloud_A_Preview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005" y="161164"/>
            <a:ext cx="1907454" cy="112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71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ection Header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09600" y="6482536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© SZTAKI 2015.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18288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2362200"/>
            <a:ext cx="3809563" cy="32461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943560" y="2362200"/>
            <a:ext cx="3809563" cy="32461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Szövegdoboz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724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1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4571762" cy="7620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608171" y="1295400"/>
            <a:ext cx="11051878" cy="5029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65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1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4571762" cy="7620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>
          <a:xfrm>
            <a:off x="608171" y="1295400"/>
            <a:ext cx="11051878" cy="5029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04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9906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8171" y="1524000"/>
            <a:ext cx="9146382" cy="4648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18288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608170" y="2362200"/>
            <a:ext cx="4954290" cy="403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714901" y="2362200"/>
            <a:ext cx="4039652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8171" y="457200"/>
            <a:ext cx="11051878" cy="59436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9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5">
    <p:bg bwMode="ltGray"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4571762" cy="11430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608171" y="1600200"/>
            <a:ext cx="11051878" cy="4800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42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Quote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09600" y="6482536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© SZTAKI 2015.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74" y="304800"/>
            <a:ext cx="9144000" cy="2743200"/>
          </a:xfrm>
        </p:spPr>
        <p:txBody>
          <a:bodyPr anchor="t"/>
          <a:lstStyle>
            <a:lvl1pPr marL="233363" indent="-233363" algn="l">
              <a:defRPr sz="4400" b="1" cap="none" spc="-100" baseline="0"/>
            </a:lvl1pPr>
          </a:lstStyle>
          <a:p>
            <a:r>
              <a:rPr lang="en-US" dirty="0" smtClean="0"/>
              <a:t>“</a:t>
            </a:r>
            <a:r>
              <a:rPr lang="en-US" dirty="0" err="1" smtClean="0"/>
              <a:t>Idézet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hozzáadása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4419600"/>
            <a:ext cx="9144000" cy="11887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Idézett</a:t>
            </a:r>
            <a:r>
              <a:rPr lang="en-US" dirty="0" smtClean="0"/>
              <a:t> </a:t>
            </a:r>
            <a:r>
              <a:rPr lang="en-US" dirty="0" err="1" smtClean="0"/>
              <a:t>személy</a:t>
            </a:r>
            <a:r>
              <a:rPr lang="en-US" dirty="0" smtClean="0"/>
              <a:t> </a:t>
            </a:r>
            <a:r>
              <a:rPr lang="en-US" dirty="0" err="1" smtClean="0"/>
              <a:t>nevének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524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76401"/>
            <a:ext cx="10972801" cy="4419601"/>
          </a:xfrm>
        </p:spPr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3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661890"/>
            <a:ext cx="10972801" cy="2743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2057400"/>
            <a:ext cx="10972801" cy="4038600"/>
          </a:xfrm>
        </p:spPr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14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831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9906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8171" y="1524000"/>
            <a:ext cx="9146382" cy="4648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3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4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295401"/>
            <a:ext cx="5315712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66688" y="1295401"/>
            <a:ext cx="5315712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0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95400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1676401"/>
            <a:ext cx="5315712" cy="44196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6688" y="1295400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66688" y="1676401"/>
            <a:ext cx="5315712" cy="44196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6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33856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676399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057401"/>
            <a:ext cx="5315712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6688" y="1676399"/>
            <a:ext cx="5315712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66688" y="2057401"/>
            <a:ext cx="5315712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9121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8641" y="1295400"/>
            <a:ext cx="3413760" cy="4800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283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95400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389121" y="1295400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168641" y="1295400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676400"/>
            <a:ext cx="3413760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9121" y="1676400"/>
            <a:ext cx="3413760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8641" y="1676400"/>
            <a:ext cx="3413760" cy="4419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189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133856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676399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389121" y="1676399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8168641" y="1676399"/>
            <a:ext cx="3413760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057400"/>
            <a:ext cx="3413760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389121" y="2057400"/>
            <a:ext cx="3413760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168641" y="2057400"/>
            <a:ext cx="3413760" cy="40386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999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295401"/>
            <a:ext cx="7620000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34400" y="1295400"/>
            <a:ext cx="3048000" cy="48006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90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6705600" cy="48006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80960" y="1295400"/>
            <a:ext cx="3901440" cy="48006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9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6705600" cy="48006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80960" y="1295400"/>
            <a:ext cx="3901440" cy="4800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032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18288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608170" y="2362200"/>
            <a:ext cx="4954290" cy="403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714901" y="2362200"/>
            <a:ext cx="4039652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3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5315712" cy="3505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266688" y="1295400"/>
            <a:ext cx="5315712" cy="3505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4953000"/>
            <a:ext cx="5315712" cy="11304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6266688" y="4953000"/>
            <a:ext cx="5315712" cy="11304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912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1" cy="7620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295400"/>
            <a:ext cx="341376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4211392"/>
            <a:ext cx="341376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4389121" y="1295400"/>
            <a:ext cx="341376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6"/>
          </p:nvPr>
        </p:nvSpPr>
        <p:spPr>
          <a:xfrm>
            <a:off x="8168641" y="1295400"/>
            <a:ext cx="3413760" cy="27432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4389121" y="4211392"/>
            <a:ext cx="341376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8168641" y="4211392"/>
            <a:ext cx="3413760" cy="188460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23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570464" y="304801"/>
            <a:ext cx="1011936" cy="5791200"/>
          </a:xfrm>
        </p:spPr>
        <p:txBody>
          <a:bodyPr vert="eaVert"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96520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6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23392" y="1341438"/>
            <a:ext cx="11233248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588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63520"/>
            <a:ext cx="9144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 smtClean="0"/>
              <a:t>Főcím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19600"/>
            <a:ext cx="9144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pic>
        <p:nvPicPr>
          <p:cNvPr id="3074" name="Picture 2" descr="C:\tamas\WORK\SZTAKI\LOGO\sztaki_logo_alcim_magya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836" y="762000"/>
            <a:ext cx="3658553" cy="9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0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lue Title Slide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608170" y="6477000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SZTAKI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63520"/>
            <a:ext cx="9144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19600"/>
            <a:ext cx="9144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281594" y="2303640"/>
            <a:ext cx="91463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sz="1800" dirty="0" err="1">
              <a:solidFill>
                <a:prstClr val="white"/>
              </a:solidFill>
            </a:endParaRPr>
          </a:p>
        </p:txBody>
      </p:sp>
      <p:pic>
        <p:nvPicPr>
          <p:cNvPr id="12" name="Picture 2" descr="C:\tamas\WORK\SZTAKI\LOGO\sztaki_logo_alcim_angol_fe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56" y="609601"/>
            <a:ext cx="3658553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424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Blue Title Slide">
    <p:bg>
      <p:bgPr>
        <a:solidFill>
          <a:srgbClr val="2540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608170" y="6477000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SZTAKI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63520"/>
            <a:ext cx="9144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19600"/>
            <a:ext cx="9144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281594" y="2303640"/>
            <a:ext cx="91463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sz="1800" dirty="0" err="1">
              <a:solidFill>
                <a:prstClr val="white"/>
              </a:solidFill>
            </a:endParaRPr>
          </a:p>
        </p:txBody>
      </p:sp>
      <p:pic>
        <p:nvPicPr>
          <p:cNvPr id="1026" name="Picture 2" descr="C:\tamas\WORK\SZTAKI\LOGO\sztaki_logo_alcim_angol_fehe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56" y="609601"/>
            <a:ext cx="3658553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30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Picture">
    <p:bg bwMode="ltGray"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609600" y="6482536"/>
            <a:ext cx="6604000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defTabSz="457200">
              <a:defRPr/>
            </a:pPr>
            <a:r>
              <a:rPr lang="en-US" sz="700" dirty="0">
                <a:solidFill>
                  <a:prstClr val="white"/>
                </a:solidFill>
                <a:cs typeface="HP Simplified"/>
              </a:rPr>
              <a:t>SZTAKI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763520"/>
            <a:ext cx="9144000" cy="1554480"/>
          </a:xfrm>
        </p:spPr>
        <p:txBody>
          <a:bodyPr/>
          <a:lstStyle>
            <a:lvl1pPr>
              <a:defRPr sz="5000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4419600"/>
            <a:ext cx="9144000" cy="1188720"/>
          </a:xfrm>
        </p:spPr>
        <p:txBody>
          <a:bodyPr>
            <a:noAutofit/>
          </a:bodyPr>
          <a:lstStyle>
            <a:lvl1pPr marL="0" indent="0" algn="l">
              <a:spcBef>
                <a:spcPts val="600"/>
              </a:spcBef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prstClr val="white"/>
                </a:solidFill>
              </a:rPr>
              <a:pPr/>
              <a:t>11/20/2017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4098" name="Picture 2" descr="C:\tamas\WORK\SZTAKI\LOGO\sztaki_logo_fehe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96" y="761999"/>
            <a:ext cx="393498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032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9144000" cy="1828800"/>
          </a:xfrm>
        </p:spPr>
        <p:txBody>
          <a:bodyPr anchor="t"/>
          <a:lstStyle>
            <a:lvl1pPr algn="l">
              <a:defRPr sz="4400" b="1" cap="none" spc="-100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2438400"/>
            <a:ext cx="9144000" cy="3169920"/>
          </a:xfrm>
        </p:spPr>
        <p:txBody>
          <a:bodyPr anchor="t">
            <a:no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Szövegdoboz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5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1" cy="76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Master </a:t>
            </a:r>
            <a:r>
              <a:rPr lang="en-US" dirty="0" err="1" smtClean="0"/>
              <a:t>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1"/>
            <a:ext cx="10972801" cy="4800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13601" y="6478524"/>
            <a:ext cx="2844800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1667" y="6478524"/>
            <a:ext cx="304800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Font typeface="HP Simplified" panose="020B0604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HP Simplified" panose="020B0604020204020204" pitchFamily="34" charset="0"/>
        <a:buChar char="–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1" cy="76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Master </a:t>
            </a:r>
            <a:r>
              <a:rPr lang="en-US" dirty="0" err="1" smtClean="0"/>
              <a:t>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1"/>
            <a:ext cx="10972801" cy="4800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13601" y="6478524"/>
            <a:ext cx="2844800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1667" y="6478524"/>
            <a:ext cx="304800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1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Font typeface="HP Simplified" panose="020B0604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HP Simplified" panose="020B0604020204020204" pitchFamily="34" charset="0"/>
        <a:buChar char="–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1" cy="76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Master </a:t>
            </a:r>
            <a:r>
              <a:rPr lang="en-US" dirty="0" err="1" smtClean="0"/>
              <a:t>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1"/>
            <a:ext cx="10972801" cy="4800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13601" y="6478524"/>
            <a:ext cx="2844800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1667" y="6478524"/>
            <a:ext cx="304800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58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  <p:sldLayoutId id="2147483753" r:id="rId29"/>
    <p:sldLayoutId id="2147483754" r:id="rId30"/>
    <p:sldLayoutId id="2147483755" r:id="rId31"/>
    <p:sldLayoutId id="2147483788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Font typeface="HP Simplified" panose="020B0604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HP Simplified" panose="020B0604020204020204" pitchFamily="34" charset="0"/>
        <a:buChar char="–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1" cy="76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Master </a:t>
            </a:r>
            <a:r>
              <a:rPr lang="en-US" dirty="0" err="1" smtClean="0"/>
              <a:t>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1"/>
            <a:ext cx="10972801" cy="4800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0" y="6478524"/>
            <a:ext cx="812800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0C853A8-1CF5-4118-9D6D-C132E8FC53CB}" type="datetimeFigureOut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11/20/2017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13601" y="6478524"/>
            <a:ext cx="2844800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1667" y="6478524"/>
            <a:ext cx="304800" cy="21945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00DE720E-C72B-42F0-AD69-52D60E3C605E}" type="slidenum">
              <a:rPr lang="en-US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781" r:id="rId25"/>
    <p:sldLayoutId id="2147483782" r:id="rId26"/>
    <p:sldLayoutId id="2147483783" r:id="rId27"/>
    <p:sldLayoutId id="2147483784" r:id="rId28"/>
    <p:sldLayoutId id="2147483785" r:id="rId29"/>
    <p:sldLayoutId id="2147483786" r:id="rId30"/>
    <p:sldLayoutId id="2147483787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Font typeface="HP Simplified" panose="020B0604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HP Simplified" panose="020B0604020204020204" pitchFamily="34" charset="0"/>
        <a:buChar char="–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9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occopus.lpds.sztaki.hu/" TargetMode="Externa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1.png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ta.hu/occopus-cloud-orchestrator-inditasa" TargetMode="External"/><Relationship Id="rId7" Type="http://schemas.openxmlformats.org/officeDocument/2006/relationships/hyperlink" Target="https://cloud.mta.hu/docker-swarm-klaszter-kiepitese" TargetMode="External"/><Relationship Id="rId2" Type="http://schemas.openxmlformats.org/officeDocument/2006/relationships/hyperlink" Target="https://cloud.mta.hu/cloud-alkalmazasokat-tamogato-portal-inditasa" TargetMode="External"/><Relationship Id="rId1" Type="http://schemas.openxmlformats.org/officeDocument/2006/relationships/slideLayout" Target="../slideLayouts/slideLayout67.xml"/><Relationship Id="rId6" Type="http://schemas.openxmlformats.org/officeDocument/2006/relationships/hyperlink" Target="https://cloud.mta.hu/apache-hadoop-klaszter-kiepitese" TargetMode="External"/><Relationship Id="rId5" Type="http://schemas.openxmlformats.org/officeDocument/2006/relationships/hyperlink" Target="https://cloud.mta.hu/flowbster-autodock-vina" TargetMode="External"/><Relationship Id="rId4" Type="http://schemas.openxmlformats.org/officeDocument/2006/relationships/hyperlink" Target="https://cloud.mta.hu/dataavenu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863" y="2624184"/>
            <a:ext cx="9144000" cy="1554480"/>
          </a:xfrm>
        </p:spPr>
        <p:txBody>
          <a:bodyPr/>
          <a:lstStyle/>
          <a:p>
            <a:pPr algn="ctr"/>
            <a:r>
              <a:rPr lang="en-US" dirty="0" err="1"/>
              <a:t>Túl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IaaS cloud </a:t>
            </a:r>
            <a:r>
              <a:rPr lang="en-US" dirty="0" err="1"/>
              <a:t>szolgáltatásokon</a:t>
            </a:r>
            <a:r>
              <a:rPr lang="en-US" dirty="0"/>
              <a:t> – </a:t>
            </a:r>
            <a:r>
              <a:rPr lang="en-US" dirty="0" err="1"/>
              <a:t>jelen</a:t>
            </a:r>
            <a:r>
              <a:rPr lang="en-US" dirty="0"/>
              <a:t> </a:t>
            </a:r>
            <a:r>
              <a:rPr lang="en-US" dirty="0" err="1"/>
              <a:t>helyzet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jövőbeli</a:t>
            </a:r>
            <a:r>
              <a:rPr lang="en-US" dirty="0"/>
              <a:t> </a:t>
            </a:r>
            <a:r>
              <a:rPr lang="en-US" dirty="0" err="1"/>
              <a:t>tervek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8538" y="4463143"/>
            <a:ext cx="9144000" cy="1832882"/>
          </a:xfrm>
        </p:spPr>
        <p:txBody>
          <a:bodyPr/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Kacsuk P</a:t>
            </a:r>
            <a:r>
              <a:rPr lang="hu-HU" sz="2000" dirty="0" smtClean="0">
                <a:latin typeface="Arial"/>
                <a:cs typeface="Arial"/>
              </a:rPr>
              <a:t>éter</a:t>
            </a:r>
            <a:endParaRPr lang="en-US" sz="2000" dirty="0" smtClean="0">
              <a:latin typeface="Arial"/>
              <a:cs typeface="Arial"/>
            </a:endParaRPr>
          </a:p>
          <a:p>
            <a:pPr algn="ctr"/>
            <a:r>
              <a:rPr lang="hu-HU" sz="2000" dirty="0" smtClean="0">
                <a:latin typeface="Arial"/>
                <a:cs typeface="Arial"/>
              </a:rPr>
              <a:t>Kacsuk.Peter@sztaki.mta.hu</a:t>
            </a:r>
          </a:p>
          <a:p>
            <a:pPr algn="ctr"/>
            <a:r>
              <a:rPr lang="hu-HU" sz="1600" dirty="0">
                <a:latin typeface="Arial"/>
                <a:cs typeface="Arial"/>
              </a:rPr>
              <a:t>MTA </a:t>
            </a:r>
            <a:r>
              <a:rPr lang="hu-HU" sz="1600" dirty="0" err="1">
                <a:latin typeface="Arial"/>
                <a:cs typeface="Arial"/>
              </a:rPr>
              <a:t>Cloud</a:t>
            </a:r>
            <a:r>
              <a:rPr lang="hu-HU" sz="1600" dirty="0">
                <a:latin typeface="Arial"/>
                <a:cs typeface="Arial"/>
              </a:rPr>
              <a:t> </a:t>
            </a:r>
            <a:r>
              <a:rPr lang="hu-HU" sz="1600" dirty="0" smtClean="0">
                <a:latin typeface="Arial"/>
                <a:cs typeface="Arial"/>
              </a:rPr>
              <a:t>projekt technikai vezetője</a:t>
            </a:r>
          </a:p>
          <a:p>
            <a:pPr algn="ctr"/>
            <a:r>
              <a:rPr lang="hu-HU" sz="1600" dirty="0" smtClean="0">
                <a:latin typeface="Arial"/>
                <a:cs typeface="Arial"/>
              </a:rPr>
              <a:t>Laborvezető</a:t>
            </a:r>
            <a:endParaRPr lang="hu-HU" sz="1600" dirty="0">
              <a:latin typeface="Arial"/>
              <a:cs typeface="Arial"/>
            </a:endParaRPr>
          </a:p>
          <a:p>
            <a:pPr algn="ctr"/>
            <a:r>
              <a:rPr lang="hu-HU" sz="1600" dirty="0">
                <a:latin typeface="Arial"/>
                <a:cs typeface="Arial"/>
              </a:rPr>
              <a:t>MTA SZTAKI Párhuzamos és Elosztott Rendszerek Laboratórium </a:t>
            </a:r>
          </a:p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6325" y="150898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endParaRPr lang="en-US" dirty="0" err="1">
              <a:solidFill>
                <a:srgbClr val="254093"/>
              </a:solidFill>
            </a:endParaRPr>
          </a:p>
        </p:txBody>
      </p:sp>
      <p:pic>
        <p:nvPicPr>
          <p:cNvPr id="5" name="Picture 2" descr="C:\Users\Hernáth Szabolcs\Desktop\MTA_Cloud_A_Pre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49" y="139675"/>
            <a:ext cx="3357338" cy="197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53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Wizard fun</a:t>
            </a:r>
            <a:r>
              <a:rPr lang="hu-HU" dirty="0" err="1" smtClean="0"/>
              <a:t>kcionalitás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3392" y="1787610"/>
            <a:ext cx="11233248" cy="4338227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6 lépés az alkalmazás futtatásához:</a:t>
            </a:r>
            <a:endParaRPr lang="en-US" dirty="0" smtClean="0"/>
          </a:p>
          <a:p>
            <a:pPr marL="685800" lvl="1" indent="-457200">
              <a:buFont typeface="+mj-lt"/>
              <a:buAutoNum type="arabicPeriod"/>
            </a:pPr>
            <a:r>
              <a:rPr lang="hu-HU" dirty="0"/>
              <a:t>L</a:t>
            </a:r>
            <a:r>
              <a:rPr lang="hu-HU" dirty="0" smtClean="0"/>
              <a:t>épés: végrehajtó kód megadása</a:t>
            </a:r>
            <a:endParaRPr lang="hu-HU" dirty="0"/>
          </a:p>
          <a:p>
            <a:pPr marL="685800" lvl="1" indent="-457200">
              <a:buFont typeface="+mj-lt"/>
              <a:buAutoNum type="arabicPeriod"/>
            </a:pPr>
            <a:r>
              <a:rPr lang="hu-HU" dirty="0" smtClean="0"/>
              <a:t>Lépés: statikus inputok megadása (opcionális)</a:t>
            </a:r>
          </a:p>
          <a:p>
            <a:pPr marL="685800" lvl="1" indent="-457200">
              <a:buFont typeface="+mj-lt"/>
              <a:buAutoNum type="arabicPeriod"/>
            </a:pPr>
            <a:r>
              <a:rPr lang="hu-HU" dirty="0" smtClean="0"/>
              <a:t>Lépés: parametrikus inputok megadása (opcionális) </a:t>
            </a:r>
          </a:p>
          <a:p>
            <a:pPr marL="685800" lvl="1" indent="-457200">
              <a:buFont typeface="+mj-lt"/>
              <a:buAutoNum type="arabicPeriod"/>
            </a:pPr>
            <a:r>
              <a:rPr lang="hu-HU" dirty="0" smtClean="0"/>
              <a:t>Lépés: parancssori argumentumok megadása (opcionális) </a:t>
            </a:r>
          </a:p>
          <a:p>
            <a:pPr marL="685800" lvl="1" indent="-457200">
              <a:buFont typeface="+mj-lt"/>
              <a:buAutoNum type="arabicPeriod"/>
            </a:pPr>
            <a:r>
              <a:rPr lang="hu-HU" dirty="0" smtClean="0"/>
              <a:t>Lépés: az erőforrás és </a:t>
            </a:r>
            <a:r>
              <a:rPr lang="hu-HU" dirty="0" err="1" smtClean="0"/>
              <a:t>flavour</a:t>
            </a:r>
            <a:r>
              <a:rPr lang="hu-HU" dirty="0" smtClean="0"/>
              <a:t> megadása </a:t>
            </a:r>
          </a:p>
          <a:p>
            <a:pPr marL="685800" lvl="1" indent="-457200">
              <a:buFont typeface="+mj-lt"/>
              <a:buAutoNum type="arabicPeriod"/>
            </a:pPr>
            <a:r>
              <a:rPr lang="hu-HU" dirty="0" smtClean="0"/>
              <a:t>Lépés: output fájlok megadása (opcionális) 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79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hu-HU" sz="2800" b="1" dirty="0" smtClean="0">
                <a:solidFill>
                  <a:schemeClr val="tx1"/>
                </a:solidFill>
                <a:latin typeface="+mj-lt"/>
              </a:rPr>
              <a:t>3. </a:t>
            </a:r>
            <a:r>
              <a:rPr lang="hu-HU" sz="2800" b="1" dirty="0">
                <a:solidFill>
                  <a:schemeClr val="tx1"/>
                </a:solidFill>
                <a:latin typeface="+mj-lt"/>
              </a:rPr>
              <a:t>l</a:t>
            </a:r>
            <a:r>
              <a:rPr lang="hu-HU" sz="2800" b="1" dirty="0" smtClean="0">
                <a:solidFill>
                  <a:schemeClr val="tx1"/>
                </a:solidFill>
                <a:latin typeface="+mj-lt"/>
              </a:rPr>
              <a:t>épés: parametrikus inputok megadása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89" y="1388534"/>
            <a:ext cx="11293585" cy="419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0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hu-HU" sz="2800" b="1" dirty="0" smtClean="0">
                <a:solidFill>
                  <a:schemeClr val="tx1"/>
                </a:solidFill>
                <a:latin typeface="+mj-lt"/>
              </a:rPr>
              <a:t>6. lépés: output fájlok megadása</a:t>
            </a:r>
            <a:endParaRPr lang="en-US" sz="28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89" y="1388533"/>
            <a:ext cx="11384663" cy="42333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868872" y="4877379"/>
            <a:ext cx="864096" cy="504056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7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Futtatás menedzselése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89" y="1388534"/>
            <a:ext cx="11141790" cy="4143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248" y="4005065"/>
            <a:ext cx="6660232" cy="192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2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3329-CFA5-4250-8199-FD9C24D9E6F7}" type="slidenum">
              <a:rPr lang="hu-HU" smtClean="0"/>
              <a:t>14</a:t>
            </a:fld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7" y="5897905"/>
            <a:ext cx="1535189" cy="96009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138081"/>
            <a:ext cx="8596668" cy="730928"/>
          </a:xfrm>
        </p:spPr>
        <p:txBody>
          <a:bodyPr/>
          <a:lstStyle/>
          <a:p>
            <a:r>
              <a:rPr lang="hu-HU" sz="3600" dirty="0" err="1" smtClean="0"/>
              <a:t>gUSE</a:t>
            </a:r>
            <a:r>
              <a:rPr lang="hu-HU" sz="3600" dirty="0" smtClean="0"/>
              <a:t> </a:t>
            </a:r>
            <a:r>
              <a:rPr lang="hu-HU" sz="3600" dirty="0" err="1" smtClean="0"/>
              <a:t>Workflow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233633"/>
            <a:ext cx="9640710" cy="4299648"/>
          </a:xfrm>
        </p:spPr>
        <p:txBody>
          <a:bodyPr>
            <a:normAutofit/>
          </a:bodyPr>
          <a:lstStyle/>
          <a:p>
            <a:pPr algn="just"/>
            <a:r>
              <a:rPr lang="hu-HU" sz="2400" dirty="0"/>
              <a:t>Haladó felhasználóknak a </a:t>
            </a:r>
            <a:r>
              <a:rPr lang="hu-HU" sz="2400" b="1" dirty="0" err="1"/>
              <a:t>gUSE</a:t>
            </a:r>
            <a:r>
              <a:rPr lang="hu-HU" sz="2400" b="1" dirty="0"/>
              <a:t> </a:t>
            </a:r>
            <a:r>
              <a:rPr lang="hu-HU" sz="2400" b="1" dirty="0" err="1"/>
              <a:t>Workflow</a:t>
            </a:r>
            <a:r>
              <a:rPr lang="hu-HU" sz="2400" dirty="0" err="1"/>
              <a:t>-t</a:t>
            </a:r>
            <a:r>
              <a:rPr lang="hu-HU" sz="2400" dirty="0"/>
              <a:t> ajánljuk, ahol lehetőség nyílik komplex alkalmazások </a:t>
            </a:r>
            <a:r>
              <a:rPr lang="hu-HU" sz="2400" dirty="0" err="1"/>
              <a:t>workflow</a:t>
            </a:r>
            <a:r>
              <a:rPr lang="hu-HU" sz="2400" dirty="0"/>
              <a:t> jellegű leírására és futtatására.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020" y="38238"/>
            <a:ext cx="1124263" cy="131749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90" y="1989447"/>
            <a:ext cx="8844228" cy="3908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196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ím 1"/>
          <p:cNvSpPr>
            <a:spLocks noGrp="1"/>
          </p:cNvSpPr>
          <p:nvPr>
            <p:ph type="title"/>
          </p:nvPr>
        </p:nvSpPr>
        <p:spPr>
          <a:xfrm>
            <a:off x="-894645" y="35164"/>
            <a:ext cx="13357578" cy="762000"/>
          </a:xfrm>
        </p:spPr>
        <p:txBody>
          <a:bodyPr>
            <a:noAutofit/>
          </a:bodyPr>
          <a:lstStyle/>
          <a:p>
            <a:pPr marL="1371600" lvl="2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alkalmazásokat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támogató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portál</a:t>
            </a:r>
            <a:r>
              <a:rPr lang="hu-HU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3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WS-PGRADE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gUSE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Dia számának hely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5C4501-EF5A-4A61-81CB-97D4C0A71C21}" type="slidenum">
              <a:rPr lang="en-US" altLang="hu-HU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hu-HU" sz="1400"/>
          </a:p>
        </p:txBody>
      </p:sp>
      <p:sp>
        <p:nvSpPr>
          <p:cNvPr id="46086" name="Szövegdoboz 3"/>
          <p:cNvSpPr txBox="1">
            <a:spLocks noChangeArrowheads="1"/>
          </p:cNvSpPr>
          <p:nvPr/>
        </p:nvSpPr>
        <p:spPr bwMode="auto">
          <a:xfrm>
            <a:off x="6918326" y="1600200"/>
            <a:ext cx="33813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hu-HU" sz="2400" dirty="0" smtClean="0"/>
              <a:t>T</a:t>
            </a:r>
            <a:r>
              <a:rPr lang="hu-HU" altLang="hu-HU" sz="2400" dirty="0" err="1" smtClean="0"/>
              <a:t>öbb</a:t>
            </a:r>
            <a:r>
              <a:rPr lang="hu-HU" altLang="hu-HU" sz="2400" dirty="0" smtClean="0"/>
              <a:t>, mint 9</a:t>
            </a:r>
            <a:r>
              <a:rPr lang="en-US" altLang="hu-HU" sz="2400" dirty="0" smtClean="0"/>
              <a:t>0</a:t>
            </a:r>
            <a:r>
              <a:rPr lang="hu-HU" altLang="hu-HU" sz="2400" dirty="0" smtClean="0"/>
              <a:t> installált portál világszerte</a:t>
            </a:r>
            <a:endParaRPr lang="en-US" altLang="hu-HU" sz="2400" dirty="0"/>
          </a:p>
          <a:p>
            <a:pPr>
              <a:spcBef>
                <a:spcPct val="0"/>
              </a:spcBef>
            </a:pPr>
            <a:r>
              <a:rPr lang="en-US" altLang="hu-HU" sz="2400" dirty="0"/>
              <a:t>T</a:t>
            </a:r>
            <a:r>
              <a:rPr lang="hu-HU" altLang="hu-HU" sz="2400" dirty="0" err="1"/>
              <a:t>öbb</a:t>
            </a:r>
            <a:r>
              <a:rPr lang="hu-HU" altLang="hu-HU" sz="2400" dirty="0"/>
              <a:t>, mint </a:t>
            </a:r>
            <a:r>
              <a:rPr lang="en-US" altLang="hu-HU" sz="2400" dirty="0" smtClean="0"/>
              <a:t>2</a:t>
            </a:r>
            <a:r>
              <a:rPr lang="hu-HU" altLang="hu-HU" sz="2400" dirty="0" smtClean="0"/>
              <a:t>2</a:t>
            </a:r>
            <a:r>
              <a:rPr lang="en-US" altLang="hu-HU" sz="2400" dirty="0" smtClean="0"/>
              <a:t>.000 </a:t>
            </a:r>
            <a:r>
              <a:rPr lang="hu-HU" altLang="hu-HU" sz="2400" dirty="0" smtClean="0"/>
              <a:t>letöltés </a:t>
            </a:r>
            <a:r>
              <a:rPr lang="en-US" altLang="hu-HU" sz="2400" dirty="0" smtClean="0"/>
              <a:t>80 </a:t>
            </a:r>
            <a:r>
              <a:rPr lang="hu-HU" altLang="hu-HU" sz="2400" dirty="0" smtClean="0"/>
              <a:t>országból</a:t>
            </a:r>
            <a:r>
              <a:rPr lang="en-US" altLang="hu-HU" sz="2400" dirty="0" smtClean="0"/>
              <a:t> </a:t>
            </a:r>
            <a:endParaRPr lang="hu-HU" altLang="hu-HU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097" t="14337" r="12903" b="56989"/>
          <a:stretch/>
        </p:blipFill>
        <p:spPr>
          <a:xfrm>
            <a:off x="1524000" y="4852164"/>
            <a:ext cx="8858250" cy="1905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632" t="15766" r="31493" b="6041"/>
          <a:stretch/>
        </p:blipFill>
        <p:spPr>
          <a:xfrm>
            <a:off x="1524000" y="1072650"/>
            <a:ext cx="4801423" cy="377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2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/>
              <a:t>Mi az Occopus?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599" y="1480895"/>
            <a:ext cx="10374489" cy="4547372"/>
          </a:xfrm>
        </p:spPr>
        <p:txBody>
          <a:bodyPr>
            <a:noAutofit/>
          </a:bodyPr>
          <a:lstStyle/>
          <a:p>
            <a:pPr algn="just"/>
            <a:r>
              <a:rPr lang="hu-HU" sz="2400" dirty="0"/>
              <a:t>Az </a:t>
            </a:r>
            <a:r>
              <a:rPr lang="hu-HU" sz="2400" b="1" dirty="0"/>
              <a:t>Occopus</a:t>
            </a:r>
            <a:r>
              <a:rPr lang="hu-HU" sz="2400" dirty="0"/>
              <a:t>, egy nyílt-forráskódú </a:t>
            </a:r>
            <a:r>
              <a:rPr lang="hu-HU" sz="2400" dirty="0" smtClean="0"/>
              <a:t>felhő </a:t>
            </a:r>
            <a:r>
              <a:rPr lang="hu-HU" sz="2400" dirty="0" err="1" smtClean="0"/>
              <a:t>orkesztrációs</a:t>
            </a:r>
            <a:r>
              <a:rPr lang="hu-HU" sz="2400" dirty="0" smtClean="0"/>
              <a:t> </a:t>
            </a:r>
            <a:r>
              <a:rPr lang="hu-HU" sz="2400" dirty="0"/>
              <a:t>eszköz, melyet az MTA SZTAKI fejlesztett </a:t>
            </a:r>
            <a:r>
              <a:rPr lang="hu-HU" sz="2400" dirty="0" smtClean="0"/>
              <a:t>ki. </a:t>
            </a:r>
          </a:p>
          <a:p>
            <a:pPr algn="just"/>
            <a:r>
              <a:rPr lang="hu-HU" sz="2400" dirty="0" smtClean="0"/>
              <a:t>Segítségével </a:t>
            </a:r>
            <a:r>
              <a:rPr lang="hu-HU" sz="2400" dirty="0"/>
              <a:t>rugalmasan tudunk létrehozni és menedzselni </a:t>
            </a:r>
            <a:r>
              <a:rPr lang="hu-HU" sz="2400" dirty="0" smtClean="0"/>
              <a:t>komplex virtuális infrastruktúrákat (pl. különböző klasztereket) az </a:t>
            </a:r>
            <a:r>
              <a:rPr lang="hu-HU" sz="2400" dirty="0"/>
              <a:t>MTA </a:t>
            </a:r>
            <a:r>
              <a:rPr lang="hu-HU" sz="2400" dirty="0" err="1" smtClean="0"/>
              <a:t>Cloud-ban</a:t>
            </a:r>
            <a:r>
              <a:rPr lang="hu-HU" sz="2400" dirty="0" smtClean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400" dirty="0" smtClean="0"/>
              <a:t>Un. leíró fájlok alapján az </a:t>
            </a:r>
            <a:r>
              <a:rPr lang="hu-HU" sz="2400" dirty="0" err="1"/>
              <a:t>Occopus</a:t>
            </a:r>
            <a:r>
              <a:rPr lang="hu-HU" sz="2400" dirty="0"/>
              <a:t> </a:t>
            </a:r>
            <a:r>
              <a:rPr lang="hu-HU" sz="2400" dirty="0" smtClean="0"/>
              <a:t>automatikusan hozza létre a leirt infrastruktúrát az </a:t>
            </a:r>
            <a:r>
              <a:rPr lang="hu-HU" sz="2400" dirty="0"/>
              <a:t>MTA </a:t>
            </a:r>
            <a:r>
              <a:rPr lang="hu-HU" sz="2400" dirty="0" err="1" smtClean="0"/>
              <a:t>Cloud-ban</a:t>
            </a:r>
            <a:r>
              <a:rPr lang="hu-HU" sz="24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400" dirty="0" smtClean="0"/>
              <a:t>A leíró fájlokat tipikusan az intézeti informatikusoknak kell létrehozni. (Ez felel meg a korábbi infrastruktúra tervezésnek és beszerzésnek.)</a:t>
            </a:r>
            <a:endParaRPr lang="en-GB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400" dirty="0"/>
              <a:t>A </a:t>
            </a:r>
            <a:r>
              <a:rPr lang="hu-HU" sz="2400" b="1" dirty="0"/>
              <a:t>végfelhasználók</a:t>
            </a:r>
            <a:r>
              <a:rPr lang="hu-HU" sz="2400" dirty="0"/>
              <a:t> használhatják a leírókat, hogy létre </a:t>
            </a:r>
            <a:r>
              <a:rPr lang="hu-HU" sz="2400" dirty="0" smtClean="0"/>
              <a:t>hozzanak </a:t>
            </a:r>
            <a:r>
              <a:rPr lang="hu-HU" sz="2400" dirty="0"/>
              <a:t>virtuális </a:t>
            </a:r>
            <a:r>
              <a:rPr lang="hu-HU" sz="2400" dirty="0" smtClean="0"/>
              <a:t>infrastruktúrákat, </a:t>
            </a:r>
            <a:r>
              <a:rPr lang="hu-HU" sz="2400" dirty="0"/>
              <a:t>amelyek a leírókra </a:t>
            </a:r>
            <a:r>
              <a:rPr lang="hu-HU" sz="2400" dirty="0" smtClean="0"/>
              <a:t>épülnek.</a:t>
            </a: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/>
              <a:t>Occopus </a:t>
            </a:r>
            <a:r>
              <a:rPr lang="it-IT" sz="2400" dirty="0"/>
              <a:t>hivatalos weboldal: </a:t>
            </a:r>
            <a:r>
              <a:rPr lang="it-IT" sz="2400" dirty="0">
                <a:hlinkClick r:id="rId2"/>
              </a:rPr>
              <a:t>http://occopus.lpds.sztaki.hu</a:t>
            </a:r>
            <a:r>
              <a:rPr lang="it-IT" sz="2400" dirty="0" smtClean="0">
                <a:hlinkClick r:id="rId2"/>
              </a:rPr>
              <a:t>/</a:t>
            </a:r>
            <a:endParaRPr lang="en-GB" sz="2400" dirty="0"/>
          </a:p>
          <a:p>
            <a:pPr algn="just"/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7" y="5897905"/>
            <a:ext cx="1535189" cy="96009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254" y="304800"/>
            <a:ext cx="1306772" cy="1176095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3329-CFA5-4250-8199-FD9C24D9E6F7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505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1692331" y="988820"/>
            <a:ext cx="9646228" cy="4544602"/>
            <a:chOff x="168331" y="916514"/>
            <a:chExt cx="9646228" cy="4544602"/>
          </a:xfrm>
        </p:grpSpPr>
        <p:grpSp>
          <p:nvGrpSpPr>
            <p:cNvPr id="39" name="Group 38"/>
            <p:cNvGrpSpPr/>
            <p:nvPr/>
          </p:nvGrpSpPr>
          <p:grpSpPr>
            <a:xfrm>
              <a:off x="3956698" y="916514"/>
              <a:ext cx="5857861" cy="3713576"/>
              <a:chOff x="3956698" y="916514"/>
              <a:chExt cx="5857861" cy="3713576"/>
            </a:xfrm>
          </p:grpSpPr>
          <p:sp>
            <p:nvSpPr>
              <p:cNvPr id="10" name="Cloud 9"/>
              <p:cNvSpPr/>
              <p:nvPr/>
            </p:nvSpPr>
            <p:spPr>
              <a:xfrm>
                <a:off x="3956698" y="916514"/>
                <a:ext cx="5857861" cy="3713576"/>
              </a:xfrm>
              <a:prstGeom prst="cloud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hu-HU" sz="1000" dirty="0"/>
              </a:p>
            </p:txBody>
          </p:sp>
          <p:sp>
            <p:nvSpPr>
              <p:cNvPr id="27" name="Rounded Rectangle 35"/>
              <p:cNvSpPr/>
              <p:nvPr/>
            </p:nvSpPr>
            <p:spPr>
              <a:xfrm>
                <a:off x="6367565" y="2327485"/>
                <a:ext cx="860323" cy="368710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1200" dirty="0"/>
                  <a:t>Vina</a:t>
                </a: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6265143" y="2433652"/>
                <a:ext cx="860323" cy="368710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1200" dirty="0"/>
                  <a:t>Vina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4263422" y="2159792"/>
                <a:ext cx="944906" cy="368710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1200" dirty="0"/>
                  <a:t>Generator</a:t>
                </a: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6186205" y="2534706"/>
                <a:ext cx="860323" cy="368710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1200" dirty="0"/>
                  <a:t>Vina</a:t>
                </a: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7966536" y="3319998"/>
                <a:ext cx="860323" cy="368710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u-HU" sz="1200" dirty="0"/>
                  <a:t>Collector</a:t>
                </a:r>
              </a:p>
            </p:txBody>
          </p:sp>
          <p:cxnSp>
            <p:nvCxnSpPr>
              <p:cNvPr id="14" name="Straight Arrow Connector 14"/>
              <p:cNvCxnSpPr>
                <a:stCxn id="9" idx="3"/>
                <a:endCxn id="11" idx="1"/>
              </p:cNvCxnSpPr>
              <p:nvPr/>
            </p:nvCxnSpPr>
            <p:spPr>
              <a:xfrm>
                <a:off x="5208328" y="2344147"/>
                <a:ext cx="977877" cy="37491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6"/>
              <p:cNvCxnSpPr>
                <a:stCxn id="11" idx="3"/>
                <a:endCxn id="13" idx="1"/>
              </p:cNvCxnSpPr>
              <p:nvPr/>
            </p:nvCxnSpPr>
            <p:spPr>
              <a:xfrm>
                <a:off x="7046528" y="2719061"/>
                <a:ext cx="920008" cy="78529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168331" y="5091784"/>
              <a:ext cx="7974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 smtClean="0">
                  <a:solidFill>
                    <a:srgbClr val="FF0000"/>
                  </a:solidFill>
                </a:rPr>
                <a:t>2. lépés: </a:t>
              </a:r>
              <a:r>
                <a:rPr lang="hu-HU" dirty="0" err="1" smtClean="0"/>
                <a:t>Autodock</a:t>
              </a:r>
              <a:r>
                <a:rPr lang="hu-HU" dirty="0" smtClean="0"/>
                <a:t> VI telepítése néhány kattintással az MTA </a:t>
              </a:r>
              <a:r>
                <a:rPr lang="hu-HU" dirty="0" err="1" smtClean="0"/>
                <a:t>Cloudban</a:t>
              </a:r>
              <a:endParaRPr lang="en-US" dirty="0"/>
            </a:p>
          </p:txBody>
        </p:sp>
      </p:grpSp>
      <p:pic>
        <p:nvPicPr>
          <p:cNvPr id="28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74" y="2955111"/>
            <a:ext cx="938438" cy="935757"/>
          </a:xfrm>
          <a:prstGeom prst="rect">
            <a:avLst/>
          </a:prstGeom>
        </p:spPr>
      </p:pic>
      <p:sp>
        <p:nvSpPr>
          <p:cNvPr id="18" name="Can 17"/>
          <p:cNvSpPr/>
          <p:nvPr/>
        </p:nvSpPr>
        <p:spPr>
          <a:xfrm>
            <a:off x="1798449" y="1340769"/>
            <a:ext cx="1224136" cy="151547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MTA Cloud </a:t>
            </a:r>
            <a:r>
              <a:rPr lang="en-US" dirty="0" smtClean="0"/>
              <a:t>Repo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1692331" y="2856243"/>
            <a:ext cx="7296221" cy="2325408"/>
            <a:chOff x="168331" y="2856243"/>
            <a:chExt cx="7296221" cy="2325408"/>
          </a:xfrm>
        </p:grpSpPr>
        <p:grpSp>
          <p:nvGrpSpPr>
            <p:cNvPr id="31" name="Group 30"/>
            <p:cNvGrpSpPr/>
            <p:nvPr/>
          </p:nvGrpSpPr>
          <p:grpSpPr>
            <a:xfrm>
              <a:off x="172474" y="2856243"/>
              <a:ext cx="1815298" cy="652704"/>
              <a:chOff x="172474" y="2856243"/>
              <a:chExt cx="1815298" cy="652704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>
                <a:off x="883437" y="2856243"/>
                <a:ext cx="1104335" cy="566745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2"/>
              <p:cNvSpPr txBox="1"/>
              <p:nvPr/>
            </p:nvSpPr>
            <p:spPr>
              <a:xfrm>
                <a:off x="172474" y="3139615"/>
                <a:ext cx="17044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VI </a:t>
                </a:r>
                <a:r>
                  <a:rPr lang="hu-HU" dirty="0" smtClean="0"/>
                  <a:t>leíró</a:t>
                </a:r>
                <a:endParaRPr lang="hu-HU" dirty="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168331" y="4812319"/>
              <a:ext cx="7296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 smtClean="0">
                  <a:solidFill>
                    <a:srgbClr val="FF0000"/>
                  </a:solidFill>
                </a:rPr>
                <a:t>1. lépés:</a:t>
              </a:r>
              <a:r>
                <a:rPr lang="en-US" dirty="0" smtClean="0"/>
                <a:t> </a:t>
              </a:r>
              <a:r>
                <a:rPr lang="hu-HU" dirty="0" err="1" smtClean="0"/>
                <a:t>Autodock</a:t>
              </a:r>
              <a:r>
                <a:rPr lang="hu-HU" dirty="0" smtClean="0"/>
                <a:t> VI leíró letöltése az MTA </a:t>
              </a:r>
              <a:r>
                <a:rPr lang="hu-HU" dirty="0" err="1" smtClean="0"/>
                <a:t>Cloud</a:t>
              </a:r>
              <a:r>
                <a:rPr lang="hu-HU" dirty="0" smtClean="0"/>
                <a:t> </a:t>
              </a:r>
              <a:r>
                <a:rPr lang="hu-HU" dirty="0" err="1" smtClean="0"/>
                <a:t>Repoból</a:t>
              </a:r>
              <a:endParaRPr lang="en-US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708729" y="1378174"/>
            <a:ext cx="8612942" cy="4533493"/>
            <a:chOff x="184729" y="1378173"/>
            <a:chExt cx="8612942" cy="4533493"/>
          </a:xfrm>
        </p:grpSpPr>
        <p:cxnSp>
          <p:nvCxnSpPr>
            <p:cNvPr id="16" name="Straight Arrow Connector 18"/>
            <p:cNvCxnSpPr>
              <a:stCxn id="13" idx="2"/>
            </p:cNvCxnSpPr>
            <p:nvPr/>
          </p:nvCxnSpPr>
          <p:spPr>
            <a:xfrm flipH="1" flipV="1">
              <a:off x="3063766" y="3622392"/>
              <a:ext cx="5332932" cy="1386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26"/>
            <p:cNvCxnSpPr>
              <a:endCxn id="9" idx="1"/>
            </p:cNvCxnSpPr>
            <p:nvPr/>
          </p:nvCxnSpPr>
          <p:spPr>
            <a:xfrm flipV="1">
              <a:off x="3018261" y="2416453"/>
              <a:ext cx="1245161" cy="6102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1729115" y="1378173"/>
              <a:ext cx="7068556" cy="2705322"/>
              <a:chOff x="1729115" y="1378173"/>
              <a:chExt cx="7068556" cy="2705322"/>
            </a:xfrm>
          </p:grpSpPr>
          <p:sp>
            <p:nvSpPr>
              <p:cNvPr id="21" name="TextBox 29"/>
              <p:cNvSpPr txBox="1"/>
              <p:nvPr/>
            </p:nvSpPr>
            <p:spPr>
              <a:xfrm>
                <a:off x="1729115" y="1378173"/>
                <a:ext cx="231759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smtClean="0"/>
                  <a:t>Inputok:</a:t>
                </a:r>
                <a:endParaRPr lang="hu-HU" dirty="0"/>
              </a:p>
              <a:p>
                <a:r>
                  <a:rPr lang="hu-HU" dirty="0"/>
                  <a:t>+ </a:t>
                </a:r>
                <a:r>
                  <a:rPr lang="hu-HU" dirty="0" err="1"/>
                  <a:t>Vina</a:t>
                </a:r>
                <a:r>
                  <a:rPr lang="hu-HU" dirty="0"/>
                  <a:t> </a:t>
                </a:r>
                <a:r>
                  <a:rPr lang="hu-HU" dirty="0" err="1"/>
                  <a:t>config</a:t>
                </a:r>
                <a:endParaRPr lang="hu-HU" dirty="0"/>
              </a:p>
              <a:p>
                <a:r>
                  <a:rPr lang="hu-HU" dirty="0"/>
                  <a:t>+ Receptor </a:t>
                </a:r>
                <a:r>
                  <a:rPr lang="hu-HU" dirty="0" smtClean="0"/>
                  <a:t>molekula</a:t>
                </a:r>
                <a:endParaRPr lang="hu-HU" dirty="0"/>
              </a:p>
              <a:p>
                <a:r>
                  <a:rPr lang="hu-HU" dirty="0"/>
                  <a:t>+ </a:t>
                </a:r>
                <a:r>
                  <a:rPr lang="hu-HU" dirty="0" err="1"/>
                  <a:t>Ligand</a:t>
                </a:r>
                <a:r>
                  <a:rPr lang="hu-HU" dirty="0"/>
                  <a:t> </a:t>
                </a:r>
                <a:r>
                  <a:rPr lang="hu-HU" dirty="0" smtClean="0"/>
                  <a:t>halmaz</a:t>
                </a:r>
                <a:endParaRPr lang="hu-HU" dirty="0"/>
              </a:p>
            </p:txBody>
          </p:sp>
          <p:sp>
            <p:nvSpPr>
              <p:cNvPr id="24" name="TextBox 32"/>
              <p:cNvSpPr txBox="1"/>
              <p:nvPr/>
            </p:nvSpPr>
            <p:spPr>
              <a:xfrm>
                <a:off x="5294518" y="1684073"/>
                <a:ext cx="17044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/>
                  <a:t>Vina config</a:t>
                </a:r>
              </a:p>
              <a:p>
                <a:r>
                  <a:rPr lang="hu-HU" dirty="0" err="1"/>
                  <a:t>Ligand</a:t>
                </a:r>
                <a:r>
                  <a:rPr lang="hu-HU" dirty="0"/>
                  <a:t> </a:t>
                </a:r>
                <a:r>
                  <a:rPr lang="hu-HU" dirty="0" smtClean="0"/>
                  <a:t>halmaz</a:t>
                </a:r>
                <a:endParaRPr lang="hu-HU" dirty="0"/>
              </a:p>
            </p:txBody>
          </p:sp>
          <p:sp>
            <p:nvSpPr>
              <p:cNvPr id="25" name="TextBox 33"/>
              <p:cNvSpPr txBox="1"/>
              <p:nvPr/>
            </p:nvSpPr>
            <p:spPr>
              <a:xfrm>
                <a:off x="7215935" y="2471507"/>
                <a:ext cx="15817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hu-HU" dirty="0" err="1" smtClean="0"/>
                  <a:t>Docking</a:t>
                </a:r>
                <a:r>
                  <a:rPr lang="hu-HU" dirty="0" smtClean="0"/>
                  <a:t> eredmények</a:t>
                </a:r>
                <a:endParaRPr lang="hu-HU" dirty="0"/>
              </a:p>
            </p:txBody>
          </p:sp>
          <p:sp>
            <p:nvSpPr>
              <p:cNvPr id="51" name="TextBox 29"/>
              <p:cNvSpPr txBox="1"/>
              <p:nvPr/>
            </p:nvSpPr>
            <p:spPr>
              <a:xfrm>
                <a:off x="4552462" y="3714163"/>
                <a:ext cx="42188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dirty="0" smtClean="0"/>
                  <a:t>Output: </a:t>
                </a:r>
                <a:r>
                  <a:rPr lang="en-US" dirty="0" smtClean="0"/>
                  <a:t>5 </a:t>
                </a:r>
                <a:r>
                  <a:rPr lang="hu-HU" dirty="0" smtClean="0"/>
                  <a:t>legjobb </a:t>
                </a:r>
                <a:r>
                  <a:rPr lang="hu-HU" dirty="0" err="1" smtClean="0"/>
                  <a:t>docking</a:t>
                </a:r>
                <a:r>
                  <a:rPr lang="hu-HU" dirty="0" smtClean="0"/>
                  <a:t> eredmény</a:t>
                </a:r>
                <a:endParaRPr lang="hu-HU" dirty="0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84729" y="5542334"/>
              <a:ext cx="8586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 smtClean="0">
                  <a:solidFill>
                    <a:srgbClr val="FF0000"/>
                  </a:solidFill>
                </a:rPr>
                <a:t>3. lépés: </a:t>
              </a:r>
              <a:r>
                <a:rPr lang="hu-HU" dirty="0" err="1" smtClean="0"/>
                <a:t>Autodock</a:t>
              </a:r>
              <a:r>
                <a:rPr lang="hu-HU" dirty="0" smtClean="0"/>
                <a:t> alkalmazás futtatása 100.000 </a:t>
              </a:r>
              <a:r>
                <a:rPr lang="hu-HU" dirty="0" err="1" smtClean="0"/>
                <a:t>liganddal</a:t>
              </a:r>
              <a:r>
                <a:rPr lang="hu-HU" dirty="0" smtClean="0"/>
                <a:t> az MTA </a:t>
              </a:r>
              <a:r>
                <a:rPr lang="hu-HU" dirty="0" err="1" smtClean="0"/>
                <a:t>Cloudon</a:t>
              </a:r>
              <a:endParaRPr lang="en-US" dirty="0"/>
            </a:p>
          </p:txBody>
        </p:sp>
      </p:grp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625387" y="127341"/>
            <a:ext cx="10972801" cy="762000"/>
          </a:xfrm>
        </p:spPr>
        <p:txBody>
          <a:bodyPr/>
          <a:lstStyle/>
          <a:p>
            <a:r>
              <a:rPr lang="hu-HU" dirty="0" err="1" smtClean="0"/>
              <a:t>Autodock</a:t>
            </a:r>
            <a:r>
              <a:rPr lang="hu-HU" dirty="0" smtClean="0"/>
              <a:t> virtuális infrastruktúra létrehozása az MTA </a:t>
            </a:r>
            <a:r>
              <a:rPr lang="hu-HU" dirty="0" err="1" smtClean="0"/>
              <a:t>Cloudban</a:t>
            </a:r>
            <a:r>
              <a:rPr lang="hu-HU" dirty="0" smtClean="0"/>
              <a:t> Occopus segítségével</a:t>
            </a:r>
            <a:endParaRPr lang="en-GB" dirty="0"/>
          </a:p>
        </p:txBody>
      </p:sp>
      <p:sp>
        <p:nvSpPr>
          <p:cNvPr id="5" name="Szövegdoboz 4"/>
          <p:cNvSpPr txBox="1"/>
          <p:nvPr/>
        </p:nvSpPr>
        <p:spPr>
          <a:xfrm>
            <a:off x="9153144" y="1545336"/>
            <a:ext cx="1325880" cy="5531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hu-HU" dirty="0" smtClean="0"/>
              <a:t>MTA </a:t>
            </a:r>
            <a:r>
              <a:rPr lang="hu-HU" dirty="0" err="1" smtClean="0"/>
              <a:t>Cloud</a:t>
            </a:r>
            <a:endParaRPr lang="en-GB" dirty="0" err="1" smtClean="0"/>
          </a:p>
        </p:txBody>
      </p:sp>
    </p:spTree>
    <p:extLst>
      <p:ext uri="{BB962C8B-B14F-4D97-AF65-F5344CB8AC3E}">
        <p14:creationId xmlns:p14="http://schemas.microsoft.com/office/powerpoint/2010/main" val="38099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3600" dirty="0"/>
              <a:t>Occopus leírói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19" y="1615402"/>
            <a:ext cx="7193535" cy="453700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340" y="1066800"/>
            <a:ext cx="10777111" cy="3437088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0972924" y="6152403"/>
            <a:ext cx="81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1"/>
                </a:solidFill>
              </a:rPr>
              <a:t>9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/20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254" y="304800"/>
            <a:ext cx="1306772" cy="117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42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/>
              <a:t>Mi a </a:t>
            </a:r>
            <a:r>
              <a:rPr lang="hu-HU" sz="3600" dirty="0" err="1" smtClean="0"/>
              <a:t>Hadoop</a:t>
            </a:r>
            <a:r>
              <a:rPr lang="hu-HU" sz="3600" dirty="0" smtClean="0"/>
              <a:t>?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3" y="1409337"/>
            <a:ext cx="9855199" cy="4488568"/>
          </a:xfrm>
        </p:spPr>
        <p:txBody>
          <a:bodyPr>
            <a:normAutofit fontScale="92500"/>
          </a:bodyPr>
          <a:lstStyle/>
          <a:p>
            <a:pPr algn="just"/>
            <a:r>
              <a:rPr lang="hu-HU" sz="2400" dirty="0" smtClean="0"/>
              <a:t>Nyílt </a:t>
            </a:r>
            <a:r>
              <a:rPr lang="hu-HU" sz="2400" dirty="0"/>
              <a:t>forráskódú adattárolási- és feldolgozási </a:t>
            </a:r>
            <a:r>
              <a:rPr lang="hu-HU" sz="2400" dirty="0" smtClean="0"/>
              <a:t>keretrendszer </a:t>
            </a:r>
            <a:r>
              <a:rPr lang="hu-HU" sz="2400" dirty="0"/>
              <a:t>amely </a:t>
            </a:r>
            <a:r>
              <a:rPr lang="hu-HU" sz="2400" b="1" dirty="0"/>
              <a:t>Big Data </a:t>
            </a:r>
            <a:r>
              <a:rPr lang="hu-HU" sz="2400" dirty="0"/>
              <a:t>jellegű </a:t>
            </a:r>
            <a:r>
              <a:rPr lang="hu-HU" sz="2400" dirty="0" smtClean="0"/>
              <a:t>(</a:t>
            </a:r>
            <a:r>
              <a:rPr lang="hu-HU" sz="2400" b="1" dirty="0" err="1" smtClean="0"/>
              <a:t>mapreduce</a:t>
            </a:r>
            <a:r>
              <a:rPr lang="hu-HU" sz="2400" dirty="0" smtClean="0"/>
              <a:t>) adat-intenzív </a:t>
            </a:r>
            <a:r>
              <a:rPr lang="hu-HU" sz="2400" dirty="0"/>
              <a:t>elosztott alkalmazásokat </a:t>
            </a:r>
            <a:r>
              <a:rPr lang="hu-HU" sz="2400" dirty="0" smtClean="0"/>
              <a:t>támogat. </a:t>
            </a:r>
          </a:p>
          <a:p>
            <a:pPr algn="just"/>
            <a:r>
              <a:rPr lang="hu-HU" sz="2400" dirty="0" smtClean="0"/>
              <a:t>Big </a:t>
            </a:r>
            <a:r>
              <a:rPr lang="hu-HU" sz="2400" dirty="0"/>
              <a:t>Data analitikák területén az </a:t>
            </a:r>
            <a:r>
              <a:rPr lang="hu-HU" sz="2400" b="1" dirty="0" err="1"/>
              <a:t>Apache</a:t>
            </a:r>
            <a:r>
              <a:rPr lang="hu-HU" sz="2400" b="1" dirty="0"/>
              <a:t> </a:t>
            </a:r>
            <a:r>
              <a:rPr lang="hu-HU" sz="2400" b="1" dirty="0" err="1"/>
              <a:t>Hadoop</a:t>
            </a:r>
            <a:r>
              <a:rPr lang="hu-HU" sz="2400" b="1" dirty="0"/>
              <a:t> </a:t>
            </a:r>
            <a:r>
              <a:rPr lang="hu-HU" sz="2400" dirty="0"/>
              <a:t>közkedvelt </a:t>
            </a:r>
            <a:r>
              <a:rPr lang="hu-HU" sz="2400" dirty="0" smtClean="0"/>
              <a:t>megoldás.</a:t>
            </a:r>
            <a:endParaRPr lang="hu-HU" sz="2400" dirty="0"/>
          </a:p>
          <a:p>
            <a:pPr algn="just"/>
            <a:r>
              <a:rPr lang="hu-HU" sz="2400" dirty="0" smtClean="0"/>
              <a:t>Azonban egy ilyen infrastruktúra létrehozása felhőben nem triviális feladat, </a:t>
            </a:r>
            <a:r>
              <a:rPr lang="hu-HU" sz="2400" dirty="0">
                <a:sym typeface="Wingdings" panose="05000000000000000000" pitchFamily="2" charset="2"/>
              </a:rPr>
              <a:t>a </a:t>
            </a:r>
            <a:r>
              <a:rPr lang="hu-HU" sz="2400" dirty="0" err="1">
                <a:sym typeface="Wingdings" panose="05000000000000000000" pitchFamily="2" charset="2"/>
              </a:rPr>
              <a:t>Hadoop</a:t>
            </a:r>
            <a:r>
              <a:rPr lang="hu-HU" sz="2400" dirty="0">
                <a:sym typeface="Wingdings" panose="05000000000000000000" pitchFamily="2" charset="2"/>
              </a:rPr>
              <a:t> </a:t>
            </a:r>
            <a:r>
              <a:rPr lang="hu-HU" sz="2400" dirty="0" err="1">
                <a:sym typeface="Wingdings" panose="05000000000000000000" pitchFamily="2" charset="2"/>
              </a:rPr>
              <a:t>architektúrális</a:t>
            </a:r>
            <a:r>
              <a:rPr lang="hu-HU" sz="2400" dirty="0">
                <a:sym typeface="Wingdings" panose="05000000000000000000" pitchFamily="2" charset="2"/>
              </a:rPr>
              <a:t>, hálózati, konfigurációs, illetve felhő technológiák mélyebb </a:t>
            </a:r>
            <a:r>
              <a:rPr lang="hu-HU" sz="2400" dirty="0" smtClean="0">
                <a:sym typeface="Wingdings" panose="05000000000000000000" pitchFamily="2" charset="2"/>
              </a:rPr>
              <a:t>ismeretére van szükség.</a:t>
            </a:r>
          </a:p>
          <a:p>
            <a:pPr algn="just"/>
            <a:r>
              <a:rPr lang="hu-HU" sz="2400" dirty="0" smtClean="0"/>
              <a:t>Occopus eszköz használatával egyszerűvé tesszük </a:t>
            </a:r>
            <a:r>
              <a:rPr lang="hu-HU" sz="2400" dirty="0"/>
              <a:t>ennek </a:t>
            </a:r>
            <a:r>
              <a:rPr lang="hu-HU" sz="2400" dirty="0" smtClean="0"/>
              <a:t>létrehozását az MTA </a:t>
            </a:r>
            <a:r>
              <a:rPr lang="hu-HU" sz="2400" dirty="0" err="1" smtClean="0"/>
              <a:t>Cloudban</a:t>
            </a:r>
            <a:r>
              <a:rPr lang="hu-HU" sz="2400" dirty="0" smtClean="0"/>
              <a:t>:</a:t>
            </a:r>
          </a:p>
          <a:p>
            <a:pPr lvl="1" algn="just"/>
            <a:r>
              <a:rPr lang="hu-HU" sz="2000" b="1" dirty="0" smtClean="0"/>
              <a:t>Automatikus felépülés: </a:t>
            </a:r>
            <a:r>
              <a:rPr lang="hu-HU" sz="2000" dirty="0" smtClean="0"/>
              <a:t>a felhasználó egyetlen parancs segítségével néhány perc alatt létrehozhat egy </a:t>
            </a:r>
            <a:r>
              <a:rPr lang="hu-HU" sz="2000" dirty="0" err="1" smtClean="0"/>
              <a:t>Hadoop</a:t>
            </a:r>
            <a:r>
              <a:rPr lang="hu-HU" sz="2000" dirty="0" smtClean="0"/>
              <a:t>-fürtöt a kívánt méretben</a:t>
            </a:r>
          </a:p>
          <a:p>
            <a:pPr lvl="1" algn="just"/>
            <a:r>
              <a:rPr lang="hu-HU" sz="2000" b="1" dirty="0" smtClean="0"/>
              <a:t>Skálázhatóság: </a:t>
            </a:r>
            <a:r>
              <a:rPr lang="hu-HU" sz="2000" dirty="0" smtClean="0"/>
              <a:t>igény szerint hozzáadhat vagy lebonthat csomópontokat a klaszterben</a:t>
            </a:r>
          </a:p>
          <a:p>
            <a:pPr lvl="1" algn="just"/>
            <a:r>
              <a:rPr lang="hu-HU" sz="2000" b="1" dirty="0" smtClean="0"/>
              <a:t>Finomhangolhatóság: </a:t>
            </a:r>
            <a:r>
              <a:rPr lang="hu-HU" sz="2000" dirty="0" smtClean="0"/>
              <a:t>a </a:t>
            </a:r>
            <a:r>
              <a:rPr lang="hu-HU" sz="2000" dirty="0" err="1" smtClean="0"/>
              <a:t>Hadoop</a:t>
            </a:r>
            <a:r>
              <a:rPr lang="hu-HU" sz="2000" dirty="0" smtClean="0"/>
              <a:t> konfigurációs fájljai felépülés előtt tetszés szerint személyre szabhatóak</a:t>
            </a:r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7" y="5897905"/>
            <a:ext cx="1535189" cy="96009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705" y="78882"/>
            <a:ext cx="1201696" cy="1213835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3329-CFA5-4250-8199-FD9C24D9E6F7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648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2606" y="462845"/>
            <a:ext cx="9144000" cy="756356"/>
          </a:xfrm>
        </p:spPr>
        <p:txBody>
          <a:bodyPr/>
          <a:lstStyle/>
          <a:p>
            <a:r>
              <a:rPr lang="hu-HU" dirty="0"/>
              <a:t>Miért válasszuk az MTA </a:t>
            </a:r>
            <a:r>
              <a:rPr lang="hu-HU" dirty="0" err="1"/>
              <a:t>Cloud-ot</a:t>
            </a:r>
            <a:r>
              <a:rPr lang="hu-HU" dirty="0"/>
              <a:t>?</a:t>
            </a:r>
            <a:endParaRPr lang="en-GB" dirty="0"/>
          </a:p>
        </p:txBody>
      </p:sp>
      <p:sp>
        <p:nvSpPr>
          <p:cNvPr id="4" name="Szöveg helye 2"/>
          <p:cNvSpPr txBox="1">
            <a:spLocks/>
          </p:cNvSpPr>
          <p:nvPr/>
        </p:nvSpPr>
        <p:spPr>
          <a:xfrm>
            <a:off x="472606" y="1705843"/>
            <a:ext cx="10748211" cy="48397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HP Simplified" panose="020B0604020204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 smtClean="0"/>
              <a:t>A szimpla </a:t>
            </a:r>
            <a:r>
              <a:rPr lang="hu-HU" sz="2400" dirty="0" err="1" smtClean="0"/>
              <a:t>IaaS</a:t>
            </a:r>
            <a:r>
              <a:rPr lang="hu-HU" sz="2400" dirty="0" smtClean="0"/>
              <a:t> </a:t>
            </a:r>
            <a:r>
              <a:rPr lang="hu-HU" sz="2400" dirty="0" err="1" smtClean="0"/>
              <a:t>cloud</a:t>
            </a:r>
            <a:r>
              <a:rPr lang="hu-HU" sz="2400" dirty="0" smtClean="0"/>
              <a:t> szolgáltatásokon túl az MTA </a:t>
            </a:r>
            <a:r>
              <a:rPr lang="hu-HU" sz="2400" dirty="0" err="1" smtClean="0"/>
              <a:t>Cloud</a:t>
            </a:r>
            <a:r>
              <a:rPr lang="hu-HU" sz="2400" dirty="0" smtClean="0"/>
              <a:t> további szolgáltatásokat is nyújt:</a:t>
            </a:r>
          </a:p>
          <a:p>
            <a:endParaRPr lang="hu-HU" sz="2400" dirty="0"/>
          </a:p>
          <a:p>
            <a:pPr marL="342900" indent="-342900">
              <a:buFontTx/>
              <a:buChar char="-"/>
            </a:pPr>
            <a:r>
              <a:rPr lang="hu-HU" sz="2400" b="1" dirty="0" smtClean="0"/>
              <a:t>Felhasználók támogatása</a:t>
            </a:r>
          </a:p>
          <a:p>
            <a:pPr marL="342900" indent="-342900">
              <a:buFontTx/>
              <a:buChar char="-"/>
            </a:pPr>
            <a:endParaRPr lang="hu-HU" sz="2400" b="1" dirty="0" smtClean="0"/>
          </a:p>
          <a:p>
            <a:pPr marL="342900" indent="-342900">
              <a:buFontTx/>
              <a:buChar char="-"/>
            </a:pPr>
            <a:r>
              <a:rPr lang="en-US" sz="2400" b="1" dirty="0" err="1" smtClean="0"/>
              <a:t>Felhasználást</a:t>
            </a:r>
            <a:r>
              <a:rPr lang="en-US" sz="2400" b="1" dirty="0" smtClean="0"/>
              <a:t> </a:t>
            </a:r>
            <a:r>
              <a:rPr lang="en-US" sz="2400" b="1" dirty="0" err="1"/>
              <a:t>segítő</a:t>
            </a:r>
            <a:r>
              <a:rPr lang="en-US" sz="2400" b="1" dirty="0"/>
              <a:t> </a:t>
            </a:r>
            <a:r>
              <a:rPr lang="hu-HU" sz="2400" b="1" dirty="0" err="1" smtClean="0"/>
              <a:t>PaaS</a:t>
            </a:r>
            <a:r>
              <a:rPr lang="hu-HU" sz="2400" b="1" dirty="0" smtClean="0"/>
              <a:t> </a:t>
            </a:r>
            <a:r>
              <a:rPr lang="en-US" sz="2400" b="1" dirty="0" err="1" smtClean="0"/>
              <a:t>szolgáltatások</a:t>
            </a:r>
            <a:r>
              <a:rPr lang="en-US" sz="2400" b="1" dirty="0" smtClean="0"/>
              <a:t> </a:t>
            </a:r>
            <a:endParaRPr lang="en-US" sz="2400" b="1" dirty="0"/>
          </a:p>
          <a:p>
            <a:endParaRPr lang="hu-HU" sz="2400" dirty="0" smtClean="0"/>
          </a:p>
          <a:p>
            <a:pPr marL="800100" lvl="1" indent="-342900">
              <a:buFontTx/>
              <a:buChar char="-"/>
            </a:pPr>
            <a:endParaRPr lang="hu-HU" sz="2400" dirty="0" smtClean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876595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120602"/>
            <a:ext cx="10972801" cy="762000"/>
          </a:xfrm>
        </p:spPr>
        <p:txBody>
          <a:bodyPr/>
          <a:lstStyle/>
          <a:p>
            <a:r>
              <a:rPr lang="hu-HU" sz="3600" dirty="0"/>
              <a:t>Hadoop </a:t>
            </a:r>
            <a:r>
              <a:rPr lang="hu-HU" sz="3600" dirty="0" smtClean="0"/>
              <a:t>architektúra és létrehozása a felhőben</a:t>
            </a:r>
            <a:endParaRPr lang="hu-HU" sz="3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314917" y="1514420"/>
            <a:ext cx="622955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 smtClean="0"/>
              <a:t>Hadoop klaszter felépítése</a:t>
            </a:r>
          </a:p>
          <a:p>
            <a:pPr marL="457200" lvl="2" indent="-285750">
              <a:buFont typeface="Arial" panose="020B0604020202020204" pitchFamily="34" charset="0"/>
              <a:buChar char="•"/>
            </a:pPr>
            <a:r>
              <a:rPr lang="en-GB" sz="1600" b="1" dirty="0"/>
              <a:t>Hadoop Master node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1600" dirty="0"/>
              <a:t>Felügyeli a HDFS adatainak tárolásának mechanizmusát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1600" dirty="0"/>
              <a:t>Párhuzamos adatfeldolgozás futtatása (</a:t>
            </a:r>
            <a:r>
              <a:rPr lang="hu-HU" sz="1600" dirty="0" err="1"/>
              <a:t>MapReduce</a:t>
            </a:r>
            <a:r>
              <a:rPr lang="hu-HU" sz="1600" dirty="0"/>
              <a:t>) az adatokon</a:t>
            </a:r>
          </a:p>
          <a:p>
            <a:pPr marL="741600" lvl="2" indent="-342900">
              <a:buFont typeface="Arial" panose="020B0604020202020204" pitchFamily="34" charset="0"/>
              <a:buChar char="•"/>
            </a:pPr>
            <a:r>
              <a:rPr lang="en-GB" sz="1600" b="1" dirty="0"/>
              <a:t>Hadoop Slave nodes</a:t>
            </a:r>
          </a:p>
          <a:p>
            <a:pPr marL="1198800" lvl="3" indent="-342900">
              <a:buFont typeface="Arial" panose="020B0604020202020204" pitchFamily="34" charset="0"/>
              <a:buChar char="•"/>
            </a:pPr>
            <a:r>
              <a:rPr lang="hu-HU" sz="1600" dirty="0"/>
              <a:t>Adattárolás</a:t>
            </a:r>
            <a:endParaRPr lang="en-GB" sz="1600" dirty="0"/>
          </a:p>
          <a:p>
            <a:pPr marL="1198800" lvl="3" indent="-342900">
              <a:buFont typeface="Arial" panose="020B0604020202020204" pitchFamily="34" charset="0"/>
              <a:buChar char="•"/>
            </a:pPr>
            <a:r>
              <a:rPr lang="hu-HU" sz="1600" dirty="0"/>
              <a:t>Számítások </a:t>
            </a:r>
            <a:r>
              <a:rPr lang="hu-HU" sz="1600" dirty="0" smtClean="0"/>
              <a:t>futtatása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dirty="0" smtClean="0"/>
              <a:t>Hadoop klaszter létrehozása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u-HU" sz="1600" b="1" dirty="0" smtClean="0"/>
              <a:t>Informatikus</a:t>
            </a:r>
            <a:r>
              <a:rPr lang="hu-HU" sz="1600" dirty="0" smtClean="0"/>
              <a:t> létrehozza az Occopus leírókat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u-HU" sz="1600" dirty="0" smtClean="0"/>
              <a:t>A </a:t>
            </a:r>
            <a:r>
              <a:rPr lang="hu-HU" sz="1600" b="1" dirty="0"/>
              <a:t>végfelhasználók</a:t>
            </a:r>
            <a:r>
              <a:rPr lang="hu-HU" sz="1600" dirty="0"/>
              <a:t> használhatják a leírókat, hogy létre tudjanak hozni virtuális infrastruktúrákat amelyek a leírókra épülnek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b="1" dirty="0"/>
              <a:t>Az </a:t>
            </a:r>
            <a:r>
              <a:rPr lang="en-GB" sz="1600" b="1" dirty="0"/>
              <a:t>Occopus</a:t>
            </a:r>
            <a:r>
              <a:rPr lang="hu-HU" sz="1600" b="1" dirty="0"/>
              <a:t> </a:t>
            </a:r>
            <a:r>
              <a:rPr lang="hu-HU" sz="1600" dirty="0"/>
              <a:t>felépíti a virtuális Hadoop infrastruktúrát a leírók alapján</a:t>
            </a:r>
            <a:endParaRPr lang="en-GB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1600" dirty="0"/>
              <a:t>Első lépés: Hadoop Master felépítése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1600" dirty="0"/>
              <a:t>Második lépés: Hadoop Slave csomópontok felépítése </a:t>
            </a:r>
            <a:r>
              <a:rPr lang="hu-HU" sz="1600" dirty="0" smtClean="0"/>
              <a:t>párhuzamosan</a:t>
            </a:r>
            <a:endParaRPr lang="hu-HU" sz="16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0972924" y="6152403"/>
            <a:ext cx="81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1"/>
                </a:solidFill>
              </a:rPr>
              <a:t>10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/20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256" y="975940"/>
            <a:ext cx="5455921" cy="467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136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err="1" smtClean="0"/>
              <a:t>Hadoop</a:t>
            </a:r>
            <a:r>
              <a:rPr lang="hu-HU" sz="3600" dirty="0" smtClean="0"/>
              <a:t> használatának lépései</a:t>
            </a:r>
            <a:endParaRPr lang="hu-HU" sz="36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8291023" y="5625956"/>
            <a:ext cx="683339" cy="365125"/>
          </a:xfrm>
        </p:spPr>
        <p:txBody>
          <a:bodyPr/>
          <a:lstStyle/>
          <a:p>
            <a:fld id="{64693329-CFA5-4250-8199-FD9C24D9E6F7}" type="slidenum">
              <a:rPr lang="hu-HU" smtClean="0"/>
              <a:t>21</a:t>
            </a:fld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553002" y="1822442"/>
            <a:ext cx="5073166" cy="424731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hu-HU" b="1" dirty="0" smtClean="0"/>
              <a:t>1. lépés: </a:t>
            </a:r>
            <a:r>
              <a:rPr lang="hu-HU" dirty="0">
                <a:solidFill>
                  <a:srgbClr val="002060"/>
                </a:solidFill>
              </a:rPr>
              <a:t>Occopus </a:t>
            </a:r>
            <a:r>
              <a:rPr lang="hu-HU" dirty="0" smtClean="0">
                <a:solidFill>
                  <a:srgbClr val="002060"/>
                </a:solidFill>
              </a:rPr>
              <a:t>telepítése</a:t>
            </a:r>
            <a:r>
              <a:rPr lang="en-US" dirty="0" smtClean="0">
                <a:solidFill>
                  <a:srgbClr val="002060"/>
                </a:solidFill>
              </a:rPr>
              <a:t> (Occopus tutorial</a:t>
            </a:r>
            <a:r>
              <a:rPr lang="hu-HU" dirty="0" smtClean="0">
                <a:solidFill>
                  <a:srgbClr val="002060"/>
                </a:solidFill>
              </a:rPr>
              <a:t> segítségével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hu-HU" dirty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b="1" dirty="0" smtClean="0"/>
              <a:t>2. lépés: </a:t>
            </a:r>
            <a:r>
              <a:rPr lang="hu-HU" dirty="0">
                <a:solidFill>
                  <a:srgbClr val="002060"/>
                </a:solidFill>
              </a:rPr>
              <a:t>Hadoop leírók </a:t>
            </a:r>
            <a:r>
              <a:rPr lang="hu-HU" dirty="0" smtClean="0">
                <a:solidFill>
                  <a:srgbClr val="002060"/>
                </a:solidFill>
              </a:rPr>
              <a:t>elkészítése és elhelyezése az MTA </a:t>
            </a:r>
            <a:r>
              <a:rPr lang="hu-HU" dirty="0" err="1" smtClean="0">
                <a:solidFill>
                  <a:srgbClr val="002060"/>
                </a:solidFill>
              </a:rPr>
              <a:t>Cloud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Repozitóriumban</a:t>
            </a:r>
            <a:r>
              <a:rPr lang="hu-HU" dirty="0" smtClean="0">
                <a:solidFill>
                  <a:srgbClr val="002060"/>
                </a:solidFill>
              </a:rPr>
              <a:t> (SZTAKI feladata)</a:t>
            </a:r>
            <a:endParaRPr lang="hu-HU" dirty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b="1" dirty="0" smtClean="0"/>
              <a:t>3. lépés: </a:t>
            </a:r>
            <a:r>
              <a:rPr lang="hu-HU" dirty="0">
                <a:solidFill>
                  <a:srgbClr val="002060"/>
                </a:solidFill>
              </a:rPr>
              <a:t>Leírók személyre szabása (végfelhasználók feladata, minimális adminisztráció)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b="1" dirty="0"/>
              <a:t>4. </a:t>
            </a:r>
            <a:r>
              <a:rPr lang="hu-HU" b="1" dirty="0" smtClean="0"/>
              <a:t>lépés: </a:t>
            </a:r>
            <a:r>
              <a:rPr lang="hu-HU" dirty="0">
                <a:solidFill>
                  <a:srgbClr val="002060"/>
                </a:solidFill>
              </a:rPr>
              <a:t>Hadoop klaszter felépítése</a:t>
            </a:r>
          </a:p>
          <a:p>
            <a:r>
              <a:rPr lang="hu-HU" dirty="0">
                <a:solidFill>
                  <a:srgbClr val="002060"/>
                </a:solidFill>
              </a:rPr>
              <a:t>(személyre szabott leírók alapján)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b="1" dirty="0" smtClean="0"/>
              <a:t>5. lépés: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MapReduce</a:t>
            </a:r>
            <a:r>
              <a:rPr lang="hu-HU" dirty="0">
                <a:solidFill>
                  <a:srgbClr val="002060"/>
                </a:solidFill>
              </a:rPr>
              <a:t> alkalmazások futtatása</a:t>
            </a:r>
          </a:p>
        </p:txBody>
      </p:sp>
      <p:grpSp>
        <p:nvGrpSpPr>
          <p:cNvPr id="6" name="Csoportba foglalás 5"/>
          <p:cNvGrpSpPr/>
          <p:nvPr/>
        </p:nvGrpSpPr>
        <p:grpSpPr>
          <a:xfrm>
            <a:off x="7583188" y="1343951"/>
            <a:ext cx="1194636" cy="1309284"/>
            <a:chOff x="8410956" y="1861779"/>
            <a:chExt cx="1194636" cy="1309284"/>
          </a:xfrm>
        </p:grpSpPr>
        <p:pic>
          <p:nvPicPr>
            <p:cNvPr id="7" name="Picture 8" descr="http://www.freeiconspng.com/uploads/computer-server-icon-24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2353" y="2181053"/>
              <a:ext cx="455678" cy="761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8410956" y="1861779"/>
              <a:ext cx="11946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dirty="0"/>
                <a:t>Occopus</a:t>
              </a:r>
            </a:p>
          </p:txBody>
        </p:sp>
        <p:pic>
          <p:nvPicPr>
            <p:cNvPr id="9" name="Picture 12" descr="http://icons.iconarchive.com/icons/icons8/windows-8/512/Animals-Octopus-ic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1016" y="2672916"/>
              <a:ext cx="462540" cy="498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Csoportba foglalás 9"/>
          <p:cNvGrpSpPr/>
          <p:nvPr/>
        </p:nvGrpSpPr>
        <p:grpSpPr>
          <a:xfrm>
            <a:off x="7674585" y="5408736"/>
            <a:ext cx="1289750" cy="691626"/>
            <a:chOff x="8958031" y="5841660"/>
            <a:chExt cx="1289750" cy="691626"/>
          </a:xfrm>
        </p:grpSpPr>
        <p:pic>
          <p:nvPicPr>
            <p:cNvPr id="11" name="Picture 2" descr="https://image.freepik.com/free-icon/seo-monitoring_318-3140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5591" y="5841660"/>
              <a:ext cx="642190" cy="691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58031" y="5864345"/>
              <a:ext cx="559013" cy="668941"/>
            </a:xfrm>
            <a:prstGeom prst="rect">
              <a:avLst/>
            </a:prstGeom>
          </p:spPr>
        </p:pic>
      </p:grpSp>
      <p:cxnSp>
        <p:nvCxnSpPr>
          <p:cNvPr id="13" name="Egyenes összekötő nyíllal 12"/>
          <p:cNvCxnSpPr/>
          <p:nvPr/>
        </p:nvCxnSpPr>
        <p:spPr>
          <a:xfrm flipH="1" flipV="1">
            <a:off x="7112637" y="4243905"/>
            <a:ext cx="904678" cy="1033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Csoportba foglalás 13"/>
          <p:cNvGrpSpPr/>
          <p:nvPr/>
        </p:nvGrpSpPr>
        <p:grpSpPr>
          <a:xfrm>
            <a:off x="8008008" y="2930545"/>
            <a:ext cx="3355062" cy="2489278"/>
            <a:chOff x="8958031" y="3233944"/>
            <a:chExt cx="3355062" cy="2489278"/>
          </a:xfrm>
        </p:grpSpPr>
        <p:grpSp>
          <p:nvGrpSpPr>
            <p:cNvPr id="15" name="Csoportba foglalás 14"/>
            <p:cNvGrpSpPr/>
            <p:nvPr/>
          </p:nvGrpSpPr>
          <p:grpSpPr>
            <a:xfrm>
              <a:off x="8958031" y="3233944"/>
              <a:ext cx="3355062" cy="2489278"/>
              <a:chOff x="6164217" y="2404336"/>
              <a:chExt cx="4508421" cy="3105912"/>
            </a:xfrm>
          </p:grpSpPr>
          <p:sp>
            <p:nvSpPr>
              <p:cNvPr id="20" name="Felhő 19"/>
              <p:cNvSpPr/>
              <p:nvPr/>
            </p:nvSpPr>
            <p:spPr>
              <a:xfrm>
                <a:off x="6164217" y="2404336"/>
                <a:ext cx="4372589" cy="3105912"/>
              </a:xfrm>
              <a:prstGeom prst="clou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pic>
            <p:nvPicPr>
              <p:cNvPr id="21" name="Picture 8" descr="http://www.freeiconspng.com/uploads/computer-server-icon-24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8046" y="3435048"/>
                <a:ext cx="498165" cy="746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8" descr="http://www.freeiconspng.com/uploads/computer-server-icon-24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02446" y="2757857"/>
                <a:ext cx="498165" cy="746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8" descr="http://www.freeiconspng.com/uploads/computer-server-icon-24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65791" y="3611277"/>
                <a:ext cx="498165" cy="746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8" descr="http://www.freeiconspng.com/uploads/computer-server-icon-24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0709" y="4586384"/>
                <a:ext cx="498165" cy="746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Szövegdoboz 24"/>
              <p:cNvSpPr txBox="1"/>
              <p:nvPr/>
            </p:nvSpPr>
            <p:spPr>
              <a:xfrm>
                <a:off x="8559444" y="4279177"/>
                <a:ext cx="2113194" cy="384018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hu-HU" sz="1400" dirty="0"/>
                  <a:t>Hadoop </a:t>
                </a:r>
                <a:r>
                  <a:rPr lang="hu-HU" sz="1400" dirty="0" err="1"/>
                  <a:t>Slaves</a:t>
                </a:r>
                <a:endParaRPr lang="hu-HU" sz="1400" dirty="0"/>
              </a:p>
            </p:txBody>
          </p:sp>
        </p:grpSp>
        <p:cxnSp>
          <p:nvCxnSpPr>
            <p:cNvPr id="16" name="Egyenes összekötő nyíllal 15"/>
            <p:cNvCxnSpPr/>
            <p:nvPr/>
          </p:nvCxnSpPr>
          <p:spPr>
            <a:xfrm flipV="1">
              <a:off x="10328043" y="3947303"/>
              <a:ext cx="631659" cy="2982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Egyenes összekötő nyíllal 16"/>
            <p:cNvCxnSpPr/>
            <p:nvPr/>
          </p:nvCxnSpPr>
          <p:spPr>
            <a:xfrm>
              <a:off x="10332965" y="4437958"/>
              <a:ext cx="599460" cy="522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Egyenes összekötő nyíllal 17"/>
            <p:cNvCxnSpPr/>
            <p:nvPr/>
          </p:nvCxnSpPr>
          <p:spPr>
            <a:xfrm>
              <a:off x="10328043" y="4695044"/>
              <a:ext cx="416997" cy="3870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Szövegdoboz 18"/>
            <p:cNvSpPr txBox="1"/>
            <p:nvPr/>
          </p:nvSpPr>
          <p:spPr>
            <a:xfrm>
              <a:off x="8977317" y="3717815"/>
              <a:ext cx="1559224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hu-HU" sz="1400" dirty="0"/>
                <a:t>Hadoop Master</a:t>
              </a:r>
            </a:p>
          </p:txBody>
        </p:sp>
      </p:grpSp>
      <p:cxnSp>
        <p:nvCxnSpPr>
          <p:cNvPr id="26" name="Egyenes összekötő nyíllal 25"/>
          <p:cNvCxnSpPr/>
          <p:nvPr/>
        </p:nvCxnSpPr>
        <p:spPr>
          <a:xfrm>
            <a:off x="8487028" y="2234953"/>
            <a:ext cx="716441" cy="721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" name="Csoportba foglalás 26"/>
          <p:cNvGrpSpPr/>
          <p:nvPr/>
        </p:nvGrpSpPr>
        <p:grpSpPr>
          <a:xfrm>
            <a:off x="6158283" y="2231819"/>
            <a:ext cx="1373735" cy="2063770"/>
            <a:chOff x="6930889" y="2693321"/>
            <a:chExt cx="1373735" cy="2063770"/>
          </a:xfrm>
        </p:grpSpPr>
        <p:sp>
          <p:nvSpPr>
            <p:cNvPr id="28" name="Folyamatábra: Dokumentáció 27"/>
            <p:cNvSpPr/>
            <p:nvPr/>
          </p:nvSpPr>
          <p:spPr>
            <a:xfrm>
              <a:off x="6930889" y="3495675"/>
              <a:ext cx="1373735" cy="1261416"/>
            </a:xfrm>
            <a:prstGeom prst="flowChartMulti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u-HU" sz="1400" dirty="0" err="1"/>
                <a:t>Descriptors</a:t>
              </a:r>
              <a:endParaRPr lang="hu-HU" sz="1400" dirty="0"/>
            </a:p>
          </p:txBody>
        </p:sp>
        <p:cxnSp>
          <p:nvCxnSpPr>
            <p:cNvPr id="29" name="Egyenes összekötő nyíllal 28"/>
            <p:cNvCxnSpPr/>
            <p:nvPr/>
          </p:nvCxnSpPr>
          <p:spPr>
            <a:xfrm flipV="1">
              <a:off x="7705747" y="2693321"/>
              <a:ext cx="598877" cy="7486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Csoportba foglalás 29"/>
          <p:cNvGrpSpPr/>
          <p:nvPr/>
        </p:nvGrpSpPr>
        <p:grpSpPr>
          <a:xfrm>
            <a:off x="5777974" y="4433163"/>
            <a:ext cx="1459208" cy="1750294"/>
            <a:chOff x="6922614" y="4830030"/>
            <a:chExt cx="1459208" cy="1750294"/>
          </a:xfrm>
        </p:grpSpPr>
        <p:pic>
          <p:nvPicPr>
            <p:cNvPr id="31" name="Kép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22614" y="5912628"/>
              <a:ext cx="593700" cy="667696"/>
            </a:xfrm>
            <a:prstGeom prst="rect">
              <a:avLst/>
            </a:prstGeom>
          </p:spPr>
        </p:pic>
        <p:pic>
          <p:nvPicPr>
            <p:cNvPr id="32" name="Picture 6" descr="https://image.freepik.com/free-icon/cogwheel-screensaver-on-desktop-computer-monitor_318-3952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2785" y="5785700"/>
              <a:ext cx="709037" cy="763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3" name="Egyenes összekötő nyíllal 32"/>
            <p:cNvCxnSpPr/>
            <p:nvPr/>
          </p:nvCxnSpPr>
          <p:spPr>
            <a:xfrm flipV="1">
              <a:off x="7017318" y="4830030"/>
              <a:ext cx="348518" cy="11699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4" name="Kép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22" y="78882"/>
            <a:ext cx="1201696" cy="12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74" y="2955111"/>
            <a:ext cx="938438" cy="935757"/>
          </a:xfrm>
          <a:prstGeom prst="rect">
            <a:avLst/>
          </a:prstGeom>
        </p:spPr>
      </p:pic>
      <p:sp>
        <p:nvSpPr>
          <p:cNvPr id="18" name="Can 17"/>
          <p:cNvSpPr/>
          <p:nvPr/>
        </p:nvSpPr>
        <p:spPr>
          <a:xfrm>
            <a:off x="1798449" y="1340769"/>
            <a:ext cx="1224136" cy="151547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MTA Cloud Repo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696473" y="2856244"/>
            <a:ext cx="8005310" cy="2040941"/>
            <a:chOff x="172473" y="2856243"/>
            <a:chExt cx="8005310" cy="2040941"/>
          </a:xfrm>
        </p:grpSpPr>
        <p:grpSp>
          <p:nvGrpSpPr>
            <p:cNvPr id="31" name="Group 30"/>
            <p:cNvGrpSpPr/>
            <p:nvPr/>
          </p:nvGrpSpPr>
          <p:grpSpPr>
            <a:xfrm>
              <a:off x="172474" y="2856243"/>
              <a:ext cx="1815298" cy="652704"/>
              <a:chOff x="172474" y="2856243"/>
              <a:chExt cx="1815298" cy="652704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>
                <a:off x="883437" y="2856243"/>
                <a:ext cx="1104335" cy="566745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2"/>
              <p:cNvSpPr txBox="1"/>
              <p:nvPr/>
            </p:nvSpPr>
            <p:spPr>
              <a:xfrm>
                <a:off x="172474" y="3139615"/>
                <a:ext cx="17044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VI </a:t>
                </a:r>
                <a:r>
                  <a:rPr lang="hu-HU" dirty="0" smtClean="0"/>
                  <a:t>leíró</a:t>
                </a:r>
                <a:endParaRPr lang="hu-HU" dirty="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172473" y="4527852"/>
              <a:ext cx="8005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1</a:t>
              </a:r>
              <a:r>
                <a:rPr lang="hu-HU" b="1" dirty="0" smtClean="0">
                  <a:solidFill>
                    <a:srgbClr val="FF0000"/>
                  </a:solidFill>
                </a:rPr>
                <a:t>. lépés</a:t>
              </a:r>
              <a:r>
                <a:rPr lang="en-US" b="1" dirty="0" smtClean="0">
                  <a:solidFill>
                    <a:srgbClr val="FF0000"/>
                  </a:solidFill>
                </a:rPr>
                <a:t>:</a:t>
              </a:r>
              <a:r>
                <a:rPr lang="en-US" dirty="0" smtClean="0"/>
                <a:t> </a:t>
              </a:r>
              <a:r>
                <a:rPr lang="hu-HU" dirty="0" smtClean="0"/>
                <a:t>Docker klaszter VI leíró letöltése az MTA </a:t>
              </a:r>
              <a:r>
                <a:rPr lang="hu-HU" dirty="0" err="1" smtClean="0"/>
                <a:t>Cloud</a:t>
              </a:r>
              <a:r>
                <a:rPr lang="hu-HU" dirty="0" smtClean="0"/>
                <a:t> </a:t>
              </a:r>
              <a:r>
                <a:rPr lang="hu-HU" dirty="0" err="1" smtClean="0"/>
                <a:t>Repoból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96473" y="1371067"/>
            <a:ext cx="8953610" cy="4298319"/>
            <a:chOff x="172473" y="1371067"/>
            <a:chExt cx="8953610" cy="4298319"/>
          </a:xfrm>
        </p:grpSpPr>
        <p:sp>
          <p:nvSpPr>
            <p:cNvPr id="30" name="TextBox 29"/>
            <p:cNvSpPr txBox="1"/>
            <p:nvPr/>
          </p:nvSpPr>
          <p:spPr>
            <a:xfrm>
              <a:off x="172473" y="5023055"/>
              <a:ext cx="8764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 smtClean="0">
                  <a:solidFill>
                    <a:srgbClr val="FF0000"/>
                  </a:solidFill>
                </a:rPr>
                <a:t>2. lépés: </a:t>
              </a:r>
              <a:r>
                <a:rPr lang="hu-HU" dirty="0" smtClean="0"/>
                <a:t>Docker klaszter VI létrehozása néhány klikkeléssel az MTA </a:t>
              </a:r>
              <a:r>
                <a:rPr lang="hu-HU" dirty="0" err="1" smtClean="0"/>
                <a:t>Cloudban</a:t>
              </a:r>
              <a:r>
                <a:rPr lang="en-US" dirty="0" smtClean="0"/>
                <a:t> </a:t>
              </a:r>
              <a:r>
                <a:rPr lang="hu-HU" dirty="0" smtClean="0"/>
                <a:t/>
              </a:r>
              <a:br>
                <a:rPr lang="hu-HU" dirty="0" smtClean="0"/>
              </a:br>
              <a:r>
                <a:rPr lang="en-US" dirty="0" smtClean="0"/>
                <a:t>(</a:t>
              </a:r>
              <a:r>
                <a:rPr lang="hu-HU" dirty="0" smtClean="0"/>
                <a:t>ld. </a:t>
              </a:r>
              <a:r>
                <a:rPr lang="hu-HU" dirty="0" err="1" smtClean="0"/>
                <a:t>tutorial</a:t>
              </a:r>
              <a:r>
                <a:rPr lang="hu-HU" dirty="0" smtClean="0"/>
                <a:t>: </a:t>
              </a:r>
              <a:r>
                <a:rPr lang="en-US" dirty="0" smtClean="0"/>
                <a:t>https</a:t>
              </a:r>
              <a:r>
                <a:rPr lang="en-US" dirty="0"/>
                <a:t>://cloud.mta.hu/docker-swarm-klaszter-kiepitese)</a:t>
              </a:r>
            </a:p>
          </p:txBody>
        </p:sp>
        <p:sp>
          <p:nvSpPr>
            <p:cNvPr id="29" name="Felhő 6"/>
            <p:cNvSpPr/>
            <p:nvPr/>
          </p:nvSpPr>
          <p:spPr>
            <a:xfrm>
              <a:off x="3704795" y="1371067"/>
              <a:ext cx="5421288" cy="3033427"/>
            </a:xfrm>
            <a:prstGeom prst="cloud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" name="Téglalap 7"/>
            <p:cNvSpPr/>
            <p:nvPr/>
          </p:nvSpPr>
          <p:spPr>
            <a:xfrm>
              <a:off x="4638965" y="2815003"/>
              <a:ext cx="976443" cy="8142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Docker</a:t>
              </a:r>
              <a:br>
                <a:rPr lang="en-US" dirty="0"/>
              </a:br>
              <a:r>
                <a:rPr lang="en-US" dirty="0"/>
                <a:t>Head</a:t>
              </a:r>
              <a:endParaRPr lang="hu-HU" dirty="0"/>
            </a:p>
          </p:txBody>
        </p:sp>
        <p:sp>
          <p:nvSpPr>
            <p:cNvPr id="33" name="Téglalap 8"/>
            <p:cNvSpPr/>
            <p:nvPr/>
          </p:nvSpPr>
          <p:spPr>
            <a:xfrm>
              <a:off x="6091967" y="2910228"/>
              <a:ext cx="1933308" cy="92692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Docker Worker</a:t>
              </a:r>
            </a:p>
            <a:p>
              <a:pPr algn="ctr"/>
              <a:endParaRPr lang="en-US" dirty="0"/>
            </a:p>
            <a:p>
              <a:pPr algn="ctr"/>
              <a:endParaRPr lang="hu-HU" dirty="0"/>
            </a:p>
          </p:txBody>
        </p:sp>
        <p:sp>
          <p:nvSpPr>
            <p:cNvPr id="35" name="Téglalap 9"/>
            <p:cNvSpPr/>
            <p:nvPr/>
          </p:nvSpPr>
          <p:spPr>
            <a:xfrm>
              <a:off x="5793027" y="1820218"/>
              <a:ext cx="2520280" cy="90897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Docker Worker</a:t>
              </a:r>
            </a:p>
            <a:p>
              <a:pPr algn="ctr"/>
              <a:endParaRPr lang="en-US" dirty="0"/>
            </a:p>
            <a:p>
              <a:pPr algn="ctr"/>
              <a:endParaRPr lang="hu-HU" dirty="0"/>
            </a:p>
          </p:txBody>
        </p:sp>
        <p:cxnSp>
          <p:nvCxnSpPr>
            <p:cNvPr id="36" name="Egyenes összekötő nyíllal 10"/>
            <p:cNvCxnSpPr>
              <a:stCxn id="35" idx="1"/>
              <a:endCxn id="32" idx="3"/>
            </p:cNvCxnSpPr>
            <p:nvPr/>
          </p:nvCxnSpPr>
          <p:spPr>
            <a:xfrm flipH="1">
              <a:off x="5615408" y="2274706"/>
              <a:ext cx="177619" cy="94744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Egyenes összekötő nyíllal 11"/>
            <p:cNvCxnSpPr>
              <a:stCxn id="33" idx="1"/>
              <a:endCxn id="32" idx="3"/>
            </p:cNvCxnSpPr>
            <p:nvPr/>
          </p:nvCxnSpPr>
          <p:spPr>
            <a:xfrm flipH="1" flipV="1">
              <a:off x="5615408" y="3222149"/>
              <a:ext cx="476559" cy="15154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églalap 22"/>
            <p:cNvSpPr/>
            <p:nvPr/>
          </p:nvSpPr>
          <p:spPr>
            <a:xfrm>
              <a:off x="3885757" y="2400396"/>
              <a:ext cx="340912" cy="146990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algn="ctr"/>
              <a:r>
                <a:rPr lang="en-US" dirty="0"/>
                <a:t>NOVA</a:t>
              </a:r>
              <a:endParaRPr lang="hu-HU" dirty="0"/>
            </a:p>
          </p:txBody>
        </p:sp>
        <p:cxnSp>
          <p:nvCxnSpPr>
            <p:cNvPr id="50" name="Straight Arrow Connector 49"/>
            <p:cNvCxnSpPr>
              <a:stCxn id="28" idx="3"/>
              <a:endCxn id="32" idx="1"/>
            </p:cNvCxnSpPr>
            <p:nvPr/>
          </p:nvCxnSpPr>
          <p:spPr>
            <a:xfrm flipV="1">
              <a:off x="3074112" y="3222149"/>
              <a:ext cx="1564853" cy="2008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1696474" y="2209073"/>
            <a:ext cx="7822366" cy="3868834"/>
            <a:chOff x="172474" y="2209072"/>
            <a:chExt cx="7822366" cy="3868834"/>
          </a:xfrm>
        </p:grpSpPr>
        <p:sp>
          <p:nvSpPr>
            <p:cNvPr id="44" name="TextBox 43"/>
            <p:cNvSpPr txBox="1"/>
            <p:nvPr/>
          </p:nvSpPr>
          <p:spPr>
            <a:xfrm>
              <a:off x="172474" y="5708574"/>
              <a:ext cx="7202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 smtClean="0">
                  <a:solidFill>
                    <a:srgbClr val="FF0000"/>
                  </a:solidFill>
                </a:rPr>
                <a:t>3. lépés: </a:t>
              </a:r>
              <a:r>
                <a:rPr lang="en-US" dirty="0" smtClean="0"/>
                <a:t>D</a:t>
              </a:r>
              <a:r>
                <a:rPr lang="hu-HU" dirty="0" err="1" smtClean="0"/>
                <a:t>ocker</a:t>
              </a:r>
              <a:r>
                <a:rPr lang="hu-HU" dirty="0" smtClean="0"/>
                <a:t> konténerek létrehozása a Docker </a:t>
              </a:r>
              <a:r>
                <a:rPr lang="hu-HU" dirty="0" err="1" smtClean="0"/>
                <a:t>klaszterban</a:t>
              </a:r>
              <a:endParaRPr lang="en-US" dirty="0"/>
            </a:p>
          </p:txBody>
        </p:sp>
        <p:sp>
          <p:nvSpPr>
            <p:cNvPr id="39" name="Ellipszis 56"/>
            <p:cNvSpPr/>
            <p:nvPr/>
          </p:nvSpPr>
          <p:spPr>
            <a:xfrm>
              <a:off x="6618896" y="2209072"/>
              <a:ext cx="504056" cy="43283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3" name="Ellipszis 57"/>
            <p:cNvSpPr/>
            <p:nvPr/>
          </p:nvSpPr>
          <p:spPr>
            <a:xfrm>
              <a:off x="6870924" y="3280093"/>
              <a:ext cx="504056" cy="43283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46" name="Egyenes összekötő 62"/>
            <p:cNvCxnSpPr>
              <a:stCxn id="39" idx="4"/>
              <a:endCxn id="43" idx="0"/>
            </p:cNvCxnSpPr>
            <p:nvPr/>
          </p:nvCxnSpPr>
          <p:spPr>
            <a:xfrm>
              <a:off x="6870924" y="2641907"/>
              <a:ext cx="252028" cy="638186"/>
            </a:xfrm>
            <a:prstGeom prst="line">
              <a:avLst/>
            </a:prstGeom>
            <a:ln w="412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Ellipszis 70"/>
            <p:cNvSpPr/>
            <p:nvPr/>
          </p:nvSpPr>
          <p:spPr>
            <a:xfrm>
              <a:off x="7490784" y="2209072"/>
              <a:ext cx="504056" cy="43283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49" name="Egyenes összekötő 72"/>
            <p:cNvCxnSpPr>
              <a:stCxn id="47" idx="3"/>
              <a:endCxn id="43" idx="0"/>
            </p:cNvCxnSpPr>
            <p:nvPr/>
          </p:nvCxnSpPr>
          <p:spPr>
            <a:xfrm flipH="1">
              <a:off x="7122952" y="2578520"/>
              <a:ext cx="441649" cy="701573"/>
            </a:xfrm>
            <a:prstGeom prst="line">
              <a:avLst/>
            </a:prstGeom>
            <a:ln w="412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Docker klaszter létrehozása az MTA </a:t>
            </a:r>
            <a:r>
              <a:rPr lang="hu-HU" dirty="0" err="1" smtClean="0"/>
              <a:t>Cloudban</a:t>
            </a:r>
            <a:r>
              <a:rPr lang="hu-HU" dirty="0" smtClean="0"/>
              <a:t> Occopus segítségével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182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-113101"/>
            <a:ext cx="10972801" cy="762000"/>
          </a:xfrm>
        </p:spPr>
        <p:txBody>
          <a:bodyPr/>
          <a:lstStyle/>
          <a:p>
            <a:r>
              <a:rPr lang="hu-HU" dirty="0" smtClean="0"/>
              <a:t>Docker klaszter használata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2109" y="961147"/>
            <a:ext cx="8405442" cy="23044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 smtClean="0"/>
              <a:t>A létrehozott Docker klaszter</a:t>
            </a:r>
            <a:endParaRPr lang="en-US" sz="2000" dirty="0"/>
          </a:p>
          <a:p>
            <a:pPr lvl="1"/>
            <a:r>
              <a:rPr lang="hu-HU" sz="1800" dirty="0" smtClean="0"/>
              <a:t>Dinamikusan skálázható fel és le az Occopus segítségével</a:t>
            </a:r>
          </a:p>
          <a:p>
            <a:pPr lvl="1"/>
            <a:r>
              <a:rPr lang="hu-HU" sz="1800" dirty="0" smtClean="0"/>
              <a:t>Docker konténerek kétféleképpen indíthatók:</a:t>
            </a:r>
            <a:endParaRPr lang="en-US" sz="1800" dirty="0" smtClean="0"/>
          </a:p>
          <a:p>
            <a:pPr lvl="2"/>
            <a:r>
              <a:rPr lang="hu-HU" sz="1600" dirty="0" smtClean="0"/>
              <a:t>Docker parancsokkal</a:t>
            </a:r>
          </a:p>
          <a:p>
            <a:pPr lvl="2"/>
            <a:r>
              <a:rPr lang="hu-HU" sz="1600" dirty="0" smtClean="0"/>
              <a:t>Occopus segítségével </a:t>
            </a:r>
            <a:r>
              <a:rPr lang="en-US" sz="1600" dirty="0" smtClean="0"/>
              <a:t>(</a:t>
            </a:r>
            <a:r>
              <a:rPr lang="hu-HU" sz="1600" dirty="0" smtClean="0"/>
              <a:t>Docker </a:t>
            </a:r>
            <a:r>
              <a:rPr lang="hu-HU" sz="1600" dirty="0" err="1" smtClean="0"/>
              <a:t>plugin</a:t>
            </a:r>
            <a:r>
              <a:rPr lang="hu-HU" sz="1600" dirty="0" smtClean="0"/>
              <a:t> felhasználásával)</a:t>
            </a:r>
            <a:endParaRPr lang="en-US" sz="16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Téglalap 4"/>
          <p:cNvSpPr/>
          <p:nvPr/>
        </p:nvSpPr>
        <p:spPr>
          <a:xfrm>
            <a:off x="3134529" y="3134104"/>
            <a:ext cx="1143353" cy="914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Occopus</a:t>
            </a:r>
          </a:p>
          <a:p>
            <a:pPr algn="ctr"/>
            <a:endParaRPr lang="hu-HU" dirty="0"/>
          </a:p>
          <a:p>
            <a:pPr algn="ctr"/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3409027" y="3663660"/>
            <a:ext cx="868855" cy="3794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NOVA</a:t>
            </a:r>
            <a:endParaRPr lang="hu-HU" dirty="0"/>
          </a:p>
        </p:txBody>
      </p:sp>
      <p:sp>
        <p:nvSpPr>
          <p:cNvPr id="7" name="Felhő 6"/>
          <p:cNvSpPr/>
          <p:nvPr/>
        </p:nvSpPr>
        <p:spPr>
          <a:xfrm>
            <a:off x="5078744" y="3134105"/>
            <a:ext cx="5421288" cy="3033427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012915" y="4578040"/>
            <a:ext cx="976443" cy="814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Docker</a:t>
            </a:r>
            <a:br>
              <a:rPr lang="en-US" dirty="0"/>
            </a:br>
            <a:r>
              <a:rPr lang="en-US" dirty="0"/>
              <a:t>Head</a:t>
            </a:r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7465916" y="4673266"/>
            <a:ext cx="1933308" cy="9269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Docker Worker</a:t>
            </a:r>
          </a:p>
          <a:p>
            <a:pPr algn="ctr"/>
            <a:endParaRPr lang="en-US" dirty="0"/>
          </a:p>
          <a:p>
            <a:pPr algn="ctr"/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7166976" y="3583256"/>
            <a:ext cx="2520280" cy="9089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Docker Worker</a:t>
            </a:r>
          </a:p>
          <a:p>
            <a:pPr algn="ctr"/>
            <a:endParaRPr lang="en-US" dirty="0"/>
          </a:p>
          <a:p>
            <a:pPr algn="ctr"/>
            <a:endParaRPr lang="hu-HU" dirty="0"/>
          </a:p>
        </p:txBody>
      </p:sp>
      <p:cxnSp>
        <p:nvCxnSpPr>
          <p:cNvPr id="11" name="Egyenes összekötő nyíllal 10"/>
          <p:cNvCxnSpPr>
            <a:stCxn id="10" idx="1"/>
            <a:endCxn id="8" idx="3"/>
          </p:cNvCxnSpPr>
          <p:nvPr/>
        </p:nvCxnSpPr>
        <p:spPr>
          <a:xfrm flipH="1">
            <a:off x="6989358" y="4037744"/>
            <a:ext cx="177619" cy="9474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>
            <a:stCxn id="9" idx="1"/>
            <a:endCxn id="8" idx="3"/>
          </p:cNvCxnSpPr>
          <p:nvPr/>
        </p:nvCxnSpPr>
        <p:spPr>
          <a:xfrm flipH="1" flipV="1">
            <a:off x="6989358" y="4985186"/>
            <a:ext cx="476559" cy="1515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Görbe összekötő 12"/>
          <p:cNvCxnSpPr>
            <a:stCxn id="6" idx="3"/>
            <a:endCxn id="23" idx="1"/>
          </p:cNvCxnSpPr>
          <p:nvPr/>
        </p:nvCxnSpPr>
        <p:spPr>
          <a:xfrm flipV="1">
            <a:off x="4277883" y="3765250"/>
            <a:ext cx="1067683" cy="88149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églalap 22"/>
          <p:cNvSpPr/>
          <p:nvPr/>
        </p:nvSpPr>
        <p:spPr>
          <a:xfrm>
            <a:off x="5345565" y="3030297"/>
            <a:ext cx="340912" cy="146990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algn="ctr"/>
            <a:r>
              <a:rPr lang="en-US" dirty="0" smtClean="0"/>
              <a:t>NOVA</a:t>
            </a:r>
            <a:endParaRPr lang="hu-HU" dirty="0"/>
          </a:p>
        </p:txBody>
      </p:sp>
      <p:cxnSp>
        <p:nvCxnSpPr>
          <p:cNvPr id="25" name="Straight Arrow Connector 5"/>
          <p:cNvCxnSpPr/>
          <p:nvPr/>
        </p:nvCxnSpPr>
        <p:spPr>
          <a:xfrm>
            <a:off x="1723463" y="3591305"/>
            <a:ext cx="1220404" cy="1973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78"/>
          <p:cNvSpPr txBox="1"/>
          <p:nvPr/>
        </p:nvSpPr>
        <p:spPr>
          <a:xfrm>
            <a:off x="1616165" y="2944974"/>
            <a:ext cx="142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Deploy</a:t>
            </a:r>
          </a:p>
          <a:p>
            <a:r>
              <a:rPr lang="en-US" dirty="0"/>
              <a:t>Docker</a:t>
            </a:r>
            <a:endParaRPr lang="hu-HU" dirty="0"/>
          </a:p>
        </p:txBody>
      </p:sp>
      <p:sp>
        <p:nvSpPr>
          <p:cNvPr id="38" name="Téglalap 37"/>
          <p:cNvSpPr/>
          <p:nvPr/>
        </p:nvSpPr>
        <p:spPr>
          <a:xfrm>
            <a:off x="3107361" y="4737360"/>
            <a:ext cx="1143353" cy="914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Occopus</a:t>
            </a:r>
          </a:p>
          <a:p>
            <a:pPr algn="ctr"/>
            <a:endParaRPr lang="hu-HU" dirty="0"/>
          </a:p>
          <a:p>
            <a:pPr algn="ctr"/>
            <a:endParaRPr lang="hu-HU" dirty="0"/>
          </a:p>
        </p:txBody>
      </p:sp>
      <p:sp>
        <p:nvSpPr>
          <p:cNvPr id="39" name="Téglalap 38"/>
          <p:cNvSpPr/>
          <p:nvPr/>
        </p:nvSpPr>
        <p:spPr>
          <a:xfrm>
            <a:off x="3278544" y="5266916"/>
            <a:ext cx="972170" cy="3794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Docker</a:t>
            </a:r>
            <a:endParaRPr lang="hu-HU" dirty="0"/>
          </a:p>
        </p:txBody>
      </p:sp>
      <p:cxnSp>
        <p:nvCxnSpPr>
          <p:cNvPr id="40" name="Görbe összekötő 39"/>
          <p:cNvCxnSpPr>
            <a:stCxn id="39" idx="3"/>
            <a:endCxn id="8" idx="1"/>
          </p:cNvCxnSpPr>
          <p:nvPr/>
        </p:nvCxnSpPr>
        <p:spPr>
          <a:xfrm flipV="1">
            <a:off x="4250714" y="4985186"/>
            <a:ext cx="1762200" cy="471468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5"/>
          <p:cNvCxnSpPr/>
          <p:nvPr/>
        </p:nvCxnSpPr>
        <p:spPr>
          <a:xfrm>
            <a:off x="1696295" y="5194561"/>
            <a:ext cx="1220404" cy="1973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zövegdoboz 78"/>
          <p:cNvSpPr txBox="1"/>
          <p:nvPr/>
        </p:nvSpPr>
        <p:spPr>
          <a:xfrm>
            <a:off x="1603757" y="4558095"/>
            <a:ext cx="142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Deploy</a:t>
            </a:r>
          </a:p>
          <a:p>
            <a:r>
              <a:rPr lang="en-US" dirty="0"/>
              <a:t>Containers</a:t>
            </a:r>
            <a:endParaRPr lang="hu-HU" dirty="0"/>
          </a:p>
        </p:txBody>
      </p:sp>
      <p:sp>
        <p:nvSpPr>
          <p:cNvPr id="54" name="Téglalap 53"/>
          <p:cNvSpPr/>
          <p:nvPr/>
        </p:nvSpPr>
        <p:spPr>
          <a:xfrm>
            <a:off x="2144552" y="3709289"/>
            <a:ext cx="288032" cy="2689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5" name="Téglalap 54"/>
          <p:cNvSpPr/>
          <p:nvPr/>
        </p:nvSpPr>
        <p:spPr>
          <a:xfrm>
            <a:off x="1744121" y="3709289"/>
            <a:ext cx="288032" cy="2689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6" name="Téglalap 55"/>
          <p:cNvSpPr/>
          <p:nvPr/>
        </p:nvSpPr>
        <p:spPr>
          <a:xfrm>
            <a:off x="2548311" y="3709289"/>
            <a:ext cx="288032" cy="268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7" name="Ellipszis 56"/>
          <p:cNvSpPr/>
          <p:nvPr/>
        </p:nvSpPr>
        <p:spPr>
          <a:xfrm>
            <a:off x="7992845" y="3972110"/>
            <a:ext cx="504056" cy="43283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8" name="Ellipszis 57"/>
          <p:cNvSpPr/>
          <p:nvPr/>
        </p:nvSpPr>
        <p:spPr>
          <a:xfrm>
            <a:off x="8244873" y="5043131"/>
            <a:ext cx="504056" cy="43283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0" name="Ellipszis 59"/>
          <p:cNvSpPr/>
          <p:nvPr/>
        </p:nvSpPr>
        <p:spPr>
          <a:xfrm>
            <a:off x="1715269" y="5333484"/>
            <a:ext cx="345737" cy="29688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1" name="Ellipszis 60"/>
          <p:cNvSpPr/>
          <p:nvPr/>
        </p:nvSpPr>
        <p:spPr>
          <a:xfrm>
            <a:off x="2161901" y="5345348"/>
            <a:ext cx="345737" cy="29688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3" name="Egyenes összekötő 62"/>
          <p:cNvCxnSpPr>
            <a:stCxn id="57" idx="4"/>
            <a:endCxn id="58" idx="0"/>
          </p:cNvCxnSpPr>
          <p:nvPr/>
        </p:nvCxnSpPr>
        <p:spPr>
          <a:xfrm>
            <a:off x="8244873" y="4404944"/>
            <a:ext cx="252028" cy="638186"/>
          </a:xfrm>
          <a:prstGeom prst="line">
            <a:avLst/>
          </a:prstGeom>
          <a:ln w="412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zis 69"/>
          <p:cNvSpPr/>
          <p:nvPr/>
        </p:nvSpPr>
        <p:spPr>
          <a:xfrm>
            <a:off x="2608533" y="5345348"/>
            <a:ext cx="345737" cy="29688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1" name="Ellipszis 70"/>
          <p:cNvSpPr/>
          <p:nvPr/>
        </p:nvSpPr>
        <p:spPr>
          <a:xfrm>
            <a:off x="8864733" y="3972110"/>
            <a:ext cx="504056" cy="43283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3" name="Egyenes összekötő 72"/>
          <p:cNvCxnSpPr>
            <a:stCxn id="71" idx="3"/>
            <a:endCxn id="58" idx="0"/>
          </p:cNvCxnSpPr>
          <p:nvPr/>
        </p:nvCxnSpPr>
        <p:spPr>
          <a:xfrm flipH="1">
            <a:off x="8496902" y="4341558"/>
            <a:ext cx="441649" cy="701573"/>
          </a:xfrm>
          <a:prstGeom prst="line">
            <a:avLst/>
          </a:prstGeom>
          <a:ln w="412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6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 az a DataAvenue?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599" y="1395663"/>
            <a:ext cx="10748211" cy="4475747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2400" b="1" dirty="0" err="1" smtClean="0"/>
              <a:t>Adat</a:t>
            </a:r>
            <a:r>
              <a:rPr lang="hu-HU" sz="2400" b="1" dirty="0" smtClean="0"/>
              <a:t>átviteli </a:t>
            </a:r>
            <a:r>
              <a:rPr lang="hu-HU" sz="2400" dirty="0" smtClean="0"/>
              <a:t>szolgáltatás különböző </a:t>
            </a:r>
            <a:r>
              <a:rPr lang="hu-HU" sz="2400" dirty="0" err="1" smtClean="0"/>
              <a:t>tipusú</a:t>
            </a:r>
            <a:r>
              <a:rPr lang="hu-HU" sz="2400" dirty="0" smtClean="0"/>
              <a:t> tárolóegységek között</a:t>
            </a:r>
          </a:p>
          <a:p>
            <a:pPr marL="285750" indent="-285750" algn="just">
              <a:buFontTx/>
              <a:buChar char="-"/>
            </a:pPr>
            <a:r>
              <a:rPr lang="hu-HU" sz="2400" dirty="0" smtClean="0"/>
              <a:t>Legnagyobb előnye: </a:t>
            </a:r>
            <a:r>
              <a:rPr lang="hu-HU" sz="2400" b="1" dirty="0" smtClean="0"/>
              <a:t>protokollok széles </a:t>
            </a:r>
            <a:r>
              <a:rPr lang="hu-HU" sz="2400" b="1" dirty="0"/>
              <a:t>körű támogatása </a:t>
            </a:r>
            <a:r>
              <a:rPr lang="hu-HU" sz="2400" dirty="0"/>
              <a:t>amely lehetővé teszi a különféle elosztott </a:t>
            </a:r>
            <a:r>
              <a:rPr lang="hu-HU" sz="2400" dirty="0" smtClean="0"/>
              <a:t>tárolási </a:t>
            </a:r>
            <a:r>
              <a:rPr lang="hu-HU" sz="2400" dirty="0"/>
              <a:t>erőforrások közötti egyszerű adatátvitelt a különböző hálózati protokollok között</a:t>
            </a:r>
            <a:r>
              <a:rPr lang="hu-HU" sz="2400" dirty="0" smtClean="0"/>
              <a:t>.</a:t>
            </a:r>
          </a:p>
          <a:p>
            <a:pPr marL="285750" indent="-285750" algn="just">
              <a:buFontTx/>
              <a:buChar char="-"/>
            </a:pPr>
            <a:r>
              <a:rPr lang="hu-HU" sz="2400" dirty="0" smtClean="0"/>
              <a:t>Támogatott típusok: S3</a:t>
            </a:r>
            <a:r>
              <a:rPr lang="hu-HU" sz="2400" dirty="0"/>
              <a:t>, </a:t>
            </a:r>
            <a:r>
              <a:rPr lang="hu-HU" sz="2400" dirty="0" err="1"/>
              <a:t>sftp</a:t>
            </a:r>
            <a:r>
              <a:rPr lang="hu-HU" sz="2400" dirty="0"/>
              <a:t>, </a:t>
            </a:r>
            <a:r>
              <a:rPr lang="hu-HU" sz="2400" dirty="0" err="1"/>
              <a:t>GridFTP</a:t>
            </a:r>
            <a:r>
              <a:rPr lang="hu-HU" sz="2400" dirty="0"/>
              <a:t>, </a:t>
            </a:r>
            <a:r>
              <a:rPr lang="hu-HU" sz="2400" dirty="0" err="1"/>
              <a:t>iRODS</a:t>
            </a:r>
            <a:r>
              <a:rPr lang="hu-HU" sz="2400" dirty="0"/>
              <a:t>, SRM </a:t>
            </a:r>
            <a:r>
              <a:rPr lang="hu-HU" sz="2400" dirty="0" smtClean="0"/>
              <a:t>szerverek</a:t>
            </a:r>
            <a:endParaRPr lang="hu-HU" sz="2400" dirty="0"/>
          </a:p>
          <a:p>
            <a:pPr marL="285750" indent="-285750" algn="just">
              <a:buFontTx/>
              <a:buChar char="-"/>
            </a:pPr>
            <a:endParaRPr lang="hu-HU" sz="2400" dirty="0" smtClean="0"/>
          </a:p>
        </p:txBody>
      </p:sp>
      <p:sp>
        <p:nvSpPr>
          <p:cNvPr id="5" name="Henger 4"/>
          <p:cNvSpPr/>
          <p:nvPr/>
        </p:nvSpPr>
        <p:spPr>
          <a:xfrm>
            <a:off x="2402436" y="4269103"/>
            <a:ext cx="937586" cy="833607"/>
          </a:xfrm>
          <a:prstGeom prst="can">
            <a:avLst/>
          </a:prstGeom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hu-HU" sz="1200" dirty="0" smtClean="0"/>
              <a:t>S3 STORAGE</a:t>
            </a:r>
            <a:endParaRPr lang="en-GB" sz="1200" dirty="0" smtClean="0"/>
          </a:p>
        </p:txBody>
      </p:sp>
      <p:sp>
        <p:nvSpPr>
          <p:cNvPr id="6" name="Felhő 5"/>
          <p:cNvSpPr/>
          <p:nvPr/>
        </p:nvSpPr>
        <p:spPr>
          <a:xfrm>
            <a:off x="3473206" y="3291983"/>
            <a:ext cx="6521186" cy="3383138"/>
          </a:xfrm>
          <a:prstGeom prst="cloud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7457942" y="3685180"/>
            <a:ext cx="1770932" cy="6447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hu-HU" dirty="0" smtClean="0"/>
              <a:t>MTA CLOUD</a:t>
            </a:r>
          </a:p>
          <a:p>
            <a:pPr>
              <a:lnSpc>
                <a:spcPct val="90000"/>
              </a:lnSpc>
            </a:pPr>
            <a:endParaRPr lang="en-GB" dirty="0" err="1" smtClean="0"/>
          </a:p>
        </p:txBody>
      </p:sp>
      <p:grpSp>
        <p:nvGrpSpPr>
          <p:cNvPr id="23" name="Csoportba foglalás 22"/>
          <p:cNvGrpSpPr/>
          <p:nvPr/>
        </p:nvGrpSpPr>
        <p:grpSpPr>
          <a:xfrm>
            <a:off x="5017265" y="4617135"/>
            <a:ext cx="1409442" cy="1227792"/>
            <a:chOff x="6436375" y="4428038"/>
            <a:chExt cx="1409442" cy="1227792"/>
          </a:xfrm>
        </p:grpSpPr>
        <p:grpSp>
          <p:nvGrpSpPr>
            <p:cNvPr id="8" name="Csoportba foglalás 7"/>
            <p:cNvGrpSpPr/>
            <p:nvPr/>
          </p:nvGrpSpPr>
          <p:grpSpPr>
            <a:xfrm>
              <a:off x="6436375" y="4428038"/>
              <a:ext cx="1409442" cy="1227792"/>
              <a:chOff x="792480" y="3178629"/>
              <a:chExt cx="2002971" cy="1654628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792480" y="3178629"/>
                <a:ext cx="2002971" cy="1654628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GB" dirty="0" smtClean="0"/>
              </a:p>
            </p:txBody>
          </p:sp>
          <p:sp>
            <p:nvSpPr>
              <p:cNvPr id="10" name="Szövegdoboz 9"/>
              <p:cNvSpPr txBox="1"/>
              <p:nvPr/>
            </p:nvSpPr>
            <p:spPr>
              <a:xfrm>
                <a:off x="1820091" y="3196047"/>
                <a:ext cx="966651" cy="2699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hu-HU" sz="1400" dirty="0"/>
                  <a:t> </a:t>
                </a:r>
                <a:r>
                  <a:rPr lang="hu-HU" sz="1400" dirty="0" smtClean="0"/>
                  <a:t>VM</a:t>
                </a:r>
                <a:endParaRPr lang="en-GB" sz="1400" dirty="0" err="1" smtClean="0"/>
              </a:p>
            </p:txBody>
          </p:sp>
        </p:grpSp>
        <p:sp>
          <p:nvSpPr>
            <p:cNvPr id="11" name="Kocka 10"/>
            <p:cNvSpPr/>
            <p:nvPr/>
          </p:nvSpPr>
          <p:spPr>
            <a:xfrm>
              <a:off x="6675366" y="4880383"/>
              <a:ext cx="1047890" cy="626819"/>
            </a:xfrm>
            <a:prstGeom prst="cube">
              <a:avLst/>
            </a:prstGeom>
            <a:ln w="19050">
              <a:solidFill>
                <a:schemeClr val="accent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hu-HU" sz="1200" dirty="0" smtClean="0"/>
                <a:t>DATA</a:t>
              </a:r>
              <a:br>
                <a:rPr lang="hu-HU" sz="1200" dirty="0" smtClean="0"/>
              </a:br>
              <a:r>
                <a:rPr lang="hu-HU" sz="1200" dirty="0" smtClean="0"/>
                <a:t>AVENUE</a:t>
              </a:r>
              <a:endParaRPr lang="en-GB" sz="1200" dirty="0" smtClean="0"/>
            </a:p>
          </p:txBody>
        </p:sp>
      </p:grpSp>
      <p:grpSp>
        <p:nvGrpSpPr>
          <p:cNvPr id="24" name="Csoportba foglalás 23"/>
          <p:cNvGrpSpPr/>
          <p:nvPr/>
        </p:nvGrpSpPr>
        <p:grpSpPr>
          <a:xfrm>
            <a:off x="8064635" y="4353019"/>
            <a:ext cx="1409442" cy="1227792"/>
            <a:chOff x="4469586" y="4039858"/>
            <a:chExt cx="1409442" cy="1227792"/>
          </a:xfrm>
        </p:grpSpPr>
        <p:grpSp>
          <p:nvGrpSpPr>
            <p:cNvPr id="12" name="Csoportba foglalás 11"/>
            <p:cNvGrpSpPr/>
            <p:nvPr/>
          </p:nvGrpSpPr>
          <p:grpSpPr>
            <a:xfrm>
              <a:off x="4469586" y="4039858"/>
              <a:ext cx="1409442" cy="1227792"/>
              <a:chOff x="4457836" y="3271703"/>
              <a:chExt cx="2002971" cy="1654628"/>
            </a:xfrm>
          </p:grpSpPr>
          <p:sp>
            <p:nvSpPr>
              <p:cNvPr id="13" name="Téglalap 12"/>
              <p:cNvSpPr/>
              <p:nvPr/>
            </p:nvSpPr>
            <p:spPr>
              <a:xfrm>
                <a:off x="4457836" y="3271703"/>
                <a:ext cx="2002971" cy="1654628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GB" dirty="0" smtClean="0"/>
              </a:p>
            </p:txBody>
          </p:sp>
          <p:sp>
            <p:nvSpPr>
              <p:cNvPr id="14" name="Szövegdoboz 13"/>
              <p:cNvSpPr txBox="1"/>
              <p:nvPr/>
            </p:nvSpPr>
            <p:spPr>
              <a:xfrm>
                <a:off x="5485447" y="3289121"/>
                <a:ext cx="966651" cy="2699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hu-HU" sz="1400" dirty="0"/>
                  <a:t> </a:t>
                </a:r>
                <a:r>
                  <a:rPr lang="hu-HU" sz="1400" dirty="0" smtClean="0"/>
                  <a:t>VM</a:t>
                </a:r>
                <a:endParaRPr lang="en-GB" sz="1400" dirty="0" err="1" smtClean="0"/>
              </a:p>
            </p:txBody>
          </p:sp>
        </p:grpSp>
        <p:sp>
          <p:nvSpPr>
            <p:cNvPr id="15" name="Henger 14"/>
            <p:cNvSpPr/>
            <p:nvPr/>
          </p:nvSpPr>
          <p:spPr>
            <a:xfrm>
              <a:off x="4752263" y="4371939"/>
              <a:ext cx="937586" cy="833607"/>
            </a:xfrm>
            <a:prstGeom prst="can">
              <a:avLst/>
            </a:prstGeom>
            <a:ln w="19050">
              <a:solidFill>
                <a:schemeClr val="accent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hu-HU" sz="1200" dirty="0" smtClean="0"/>
                <a:t>S3 STORAGE</a:t>
              </a:r>
              <a:endParaRPr lang="en-GB" sz="1200" dirty="0" smtClean="0"/>
            </a:p>
          </p:txBody>
        </p:sp>
      </p:grpSp>
      <p:cxnSp>
        <p:nvCxnSpPr>
          <p:cNvPr id="19" name="Görbe összekötő 18"/>
          <p:cNvCxnSpPr>
            <a:endCxn id="11" idx="2"/>
          </p:cNvCxnSpPr>
          <p:nvPr/>
        </p:nvCxnSpPr>
        <p:spPr>
          <a:xfrm>
            <a:off x="3355848" y="5166360"/>
            <a:ext cx="1900408" cy="294882"/>
          </a:xfrm>
          <a:prstGeom prst="curvedConnector3">
            <a:avLst>
              <a:gd name="adj1" fmla="val 50000"/>
            </a:avLst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örbe összekötő 24"/>
          <p:cNvCxnSpPr>
            <a:endCxn id="15" idx="2"/>
          </p:cNvCxnSpPr>
          <p:nvPr/>
        </p:nvCxnSpPr>
        <p:spPr>
          <a:xfrm flipV="1">
            <a:off x="6459303" y="5101904"/>
            <a:ext cx="1888009" cy="129129"/>
          </a:xfrm>
          <a:prstGeom prst="curvedConnector3">
            <a:avLst>
              <a:gd name="adj1" fmla="val 50000"/>
            </a:avLst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örbe összekötő 26"/>
          <p:cNvCxnSpPr>
            <a:endCxn id="15" idx="1"/>
          </p:cNvCxnSpPr>
          <p:nvPr/>
        </p:nvCxnSpPr>
        <p:spPr>
          <a:xfrm>
            <a:off x="3476182" y="4359601"/>
            <a:ext cx="5339923" cy="325499"/>
          </a:xfrm>
          <a:prstGeom prst="curved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80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elhő 30"/>
          <p:cNvSpPr/>
          <p:nvPr/>
        </p:nvSpPr>
        <p:spPr>
          <a:xfrm>
            <a:off x="3863752" y="1124745"/>
            <a:ext cx="4109420" cy="2390381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5069" y="146749"/>
            <a:ext cx="8229600" cy="720081"/>
          </a:xfrm>
        </p:spPr>
        <p:txBody>
          <a:bodyPr/>
          <a:lstStyle/>
          <a:p>
            <a:r>
              <a:rPr lang="en-US" sz="3600" dirty="0" err="1" smtClean="0"/>
              <a:t>Flowbster</a:t>
            </a:r>
            <a:r>
              <a:rPr lang="en-US" sz="3600" dirty="0" smtClean="0"/>
              <a:t> </a:t>
            </a:r>
            <a:r>
              <a:rPr lang="en-US" sz="3600" dirty="0" err="1" smtClean="0"/>
              <a:t>koncepci</a:t>
            </a:r>
            <a:r>
              <a:rPr lang="hu-HU" sz="3600" dirty="0"/>
              <a:t>ó</a:t>
            </a:r>
          </a:p>
        </p:txBody>
      </p:sp>
      <p:pic>
        <p:nvPicPr>
          <p:cNvPr id="30" name="Kép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870" y="1487368"/>
            <a:ext cx="3639853" cy="1606563"/>
          </a:xfrm>
          <a:prstGeom prst="rect">
            <a:avLst/>
          </a:prstGeom>
        </p:spPr>
      </p:pic>
      <p:sp>
        <p:nvSpPr>
          <p:cNvPr id="32" name="Ellipszis 31"/>
          <p:cNvSpPr/>
          <p:nvPr/>
        </p:nvSpPr>
        <p:spPr>
          <a:xfrm>
            <a:off x="1708902" y="1789806"/>
            <a:ext cx="1423844" cy="9918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Feeder</a:t>
            </a:r>
            <a:endParaRPr lang="hu-HU" sz="2000" dirty="0"/>
          </a:p>
        </p:txBody>
      </p:sp>
      <p:sp>
        <p:nvSpPr>
          <p:cNvPr id="33" name="Ellipszis 32"/>
          <p:cNvSpPr/>
          <p:nvPr/>
        </p:nvSpPr>
        <p:spPr>
          <a:xfrm>
            <a:off x="8990890" y="1789805"/>
            <a:ext cx="1394888" cy="9918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Gather</a:t>
            </a:r>
            <a:endParaRPr lang="hu-HU" sz="2000" dirty="0"/>
          </a:p>
        </p:txBody>
      </p:sp>
      <p:sp>
        <p:nvSpPr>
          <p:cNvPr id="34" name="Jobbra nyíl 33"/>
          <p:cNvSpPr/>
          <p:nvPr/>
        </p:nvSpPr>
        <p:spPr>
          <a:xfrm>
            <a:off x="3199150" y="2080509"/>
            <a:ext cx="720762" cy="410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Jobbra nyíl 34"/>
          <p:cNvSpPr/>
          <p:nvPr/>
        </p:nvSpPr>
        <p:spPr>
          <a:xfrm>
            <a:off x="8084243" y="2044794"/>
            <a:ext cx="720762" cy="410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Rectangle 4"/>
          <p:cNvSpPr/>
          <p:nvPr/>
        </p:nvSpPr>
        <p:spPr>
          <a:xfrm>
            <a:off x="3919912" y="3717033"/>
            <a:ext cx="4053260" cy="563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002060"/>
                </a:solidFill>
              </a:rPr>
              <a:t>Flowbster alkalmazás leíró réteg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04442" y="4505075"/>
            <a:ext cx="4053260" cy="563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002060"/>
                </a:solidFill>
              </a:rPr>
              <a:t>Flowbster workflow rendszer réteg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19912" y="5293117"/>
            <a:ext cx="4053260" cy="563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002060"/>
                </a:solidFill>
              </a:rPr>
              <a:t>Occopus réteg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5" name="Felhő 30"/>
          <p:cNvSpPr/>
          <p:nvPr/>
        </p:nvSpPr>
        <p:spPr>
          <a:xfrm>
            <a:off x="3876362" y="6081159"/>
            <a:ext cx="4109420" cy="631559"/>
          </a:xfrm>
          <a:prstGeom prst="cloud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extBox 6"/>
          <p:cNvSpPr txBox="1"/>
          <p:nvPr/>
        </p:nvSpPr>
        <p:spPr>
          <a:xfrm>
            <a:off x="5388722" y="6212272"/>
            <a:ext cx="165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MTA Cloud</a:t>
            </a: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1853062" y="3333097"/>
            <a:ext cx="1279684" cy="140823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002060"/>
                </a:solidFill>
              </a:rPr>
              <a:t>Adattároló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8" name="Can 17"/>
          <p:cNvSpPr/>
          <p:nvPr/>
        </p:nvSpPr>
        <p:spPr>
          <a:xfrm>
            <a:off x="9064857" y="3333097"/>
            <a:ext cx="1230609" cy="140823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002060"/>
                </a:solidFill>
              </a:rPr>
              <a:t>Adattároló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9" name="Jobbra nyíl 33"/>
          <p:cNvSpPr/>
          <p:nvPr/>
        </p:nvSpPr>
        <p:spPr>
          <a:xfrm rot="16200000">
            <a:off x="2083121" y="2984956"/>
            <a:ext cx="720762" cy="410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Jobbra nyíl 33"/>
          <p:cNvSpPr/>
          <p:nvPr/>
        </p:nvSpPr>
        <p:spPr>
          <a:xfrm rot="5400000">
            <a:off x="9308280" y="2984956"/>
            <a:ext cx="720762" cy="410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09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/>
              <a:t>Data Avenue használata workflow belsejében</a:t>
            </a:r>
            <a:endParaRPr lang="en-US" sz="3600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540" y="1737106"/>
            <a:ext cx="7328919" cy="394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4041648" y="4279392"/>
            <a:ext cx="969264" cy="374904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hu-HU" b="1" dirty="0" smtClean="0">
                <a:solidFill>
                  <a:srgbClr val="000000"/>
                </a:solidFill>
              </a:rPr>
              <a:t>job1</a:t>
            </a:r>
            <a:endParaRPr lang="en-GB" b="1" dirty="0" err="1" smtClean="0">
              <a:solidFill>
                <a:srgbClr val="00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815072" y="4279392"/>
            <a:ext cx="990600" cy="374904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hu-HU" b="1" dirty="0" smtClean="0">
                <a:solidFill>
                  <a:srgbClr val="000000"/>
                </a:solidFill>
              </a:rPr>
              <a:t>job2</a:t>
            </a:r>
            <a:endParaRPr lang="en-GB" b="1" dirty="0" err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38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/>
              <a:t>Összefoglalás</a:t>
            </a:r>
            <a:endParaRPr lang="en-GB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1713090"/>
            <a:ext cx="10972801" cy="48006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A </a:t>
            </a:r>
            <a:r>
              <a:rPr lang="en-GB" sz="2400" dirty="0" err="1" smtClean="0"/>
              <a:t>bemutatott</a:t>
            </a:r>
            <a:r>
              <a:rPr lang="en-GB" sz="2400" dirty="0" smtClean="0"/>
              <a:t> </a:t>
            </a:r>
            <a:r>
              <a:rPr lang="en-GB" sz="2400" dirty="0" err="1" smtClean="0"/>
              <a:t>szolg</a:t>
            </a:r>
            <a:r>
              <a:rPr lang="hu-HU" sz="2400" dirty="0" smtClean="0"/>
              <a:t>áltatások </a:t>
            </a:r>
            <a:r>
              <a:rPr lang="hu-HU" sz="2400" dirty="0" err="1" smtClean="0"/>
              <a:t>egzmással</a:t>
            </a:r>
            <a:r>
              <a:rPr lang="hu-HU" sz="2400" dirty="0" smtClean="0"/>
              <a:t> is kombinálhatók</a:t>
            </a:r>
          </a:p>
          <a:p>
            <a:r>
              <a:rPr lang="hu-HU" sz="2400" dirty="0" smtClean="0"/>
              <a:t>Általuk nagyon sokféle komplex probléma megoldhatóvá válik</a:t>
            </a:r>
          </a:p>
          <a:p>
            <a:r>
              <a:rPr lang="hu-HU" sz="2400" dirty="0" smtClean="0"/>
              <a:t>Ha </a:t>
            </a:r>
            <a:r>
              <a:rPr lang="hu-HU" sz="2400" dirty="0" err="1" smtClean="0"/>
              <a:t>segitség</a:t>
            </a:r>
            <a:r>
              <a:rPr lang="hu-HU" sz="2400" dirty="0" smtClean="0"/>
              <a:t> kell az alkalmazásukhoz, akkor az MTA </a:t>
            </a:r>
            <a:r>
              <a:rPr lang="hu-HU" sz="2400" dirty="0" err="1" smtClean="0"/>
              <a:t>Cloud</a:t>
            </a:r>
            <a:r>
              <a:rPr lang="hu-HU" sz="2400" dirty="0" smtClean="0"/>
              <a:t> csapat </a:t>
            </a:r>
            <a:r>
              <a:rPr lang="hu-HU" sz="2400" dirty="0" err="1" smtClean="0"/>
              <a:t>szivesen</a:t>
            </a:r>
            <a:r>
              <a:rPr lang="hu-HU" sz="2400" dirty="0" smtClean="0"/>
              <a:t> </a:t>
            </a:r>
            <a:r>
              <a:rPr lang="hu-HU" sz="2400" dirty="0" err="1" smtClean="0"/>
              <a:t>segit</a:t>
            </a:r>
            <a:endParaRPr lang="hu-HU" sz="2400" dirty="0" smtClean="0"/>
          </a:p>
          <a:p>
            <a:r>
              <a:rPr lang="hu-HU" sz="2400" dirty="0" smtClean="0"/>
              <a:t>Hasonlóan, ha tanfolyamra, vagy konzultációra van igény </a:t>
            </a:r>
            <a:r>
              <a:rPr lang="hu-HU" sz="2400" dirty="0"/>
              <a:t>az MTA </a:t>
            </a:r>
            <a:r>
              <a:rPr lang="hu-HU" sz="2400" dirty="0" err="1"/>
              <a:t>Cloud</a:t>
            </a:r>
            <a:r>
              <a:rPr lang="hu-HU" sz="2400" dirty="0"/>
              <a:t> csapat </a:t>
            </a:r>
            <a:r>
              <a:rPr lang="hu-HU" sz="2400" dirty="0" err="1" smtClean="0"/>
              <a:t>szivesen</a:t>
            </a:r>
            <a:r>
              <a:rPr lang="hu-HU" sz="2400" dirty="0" smtClean="0"/>
              <a:t> rendelkezésre áll 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5276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981200"/>
            <a:ext cx="9141619" cy="1828800"/>
          </a:xfrm>
        </p:spPr>
        <p:txBody>
          <a:bodyPr/>
          <a:lstStyle/>
          <a:p>
            <a:r>
              <a:rPr lang="en-US" dirty="0" err="1" smtClean="0"/>
              <a:t>Köszö</a:t>
            </a:r>
            <a:r>
              <a:rPr lang="hu-HU" dirty="0" err="1" smtClean="0"/>
              <a:t>nöm</a:t>
            </a:r>
            <a:r>
              <a:rPr lang="hu-HU" dirty="0" smtClean="0"/>
              <a:t> a figyelmet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505200"/>
            <a:ext cx="3808571" cy="3246120"/>
          </a:xfrm>
        </p:spPr>
        <p:txBody>
          <a:bodyPr/>
          <a:lstStyle/>
          <a:p>
            <a:r>
              <a:rPr lang="hu-HU" dirty="0" err="1"/>
              <a:t>k</a:t>
            </a:r>
            <a:r>
              <a:rPr lang="en-US" dirty="0" err="1" smtClean="0"/>
              <a:t>acsuk.peter</a:t>
            </a:r>
            <a:r>
              <a:rPr lang="hu-HU" dirty="0" smtClean="0"/>
              <a:t>@sztaki.mta.hu</a:t>
            </a:r>
            <a:endParaRPr lang="en-US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1118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1628" y="440267"/>
            <a:ext cx="9144000" cy="756356"/>
          </a:xfrm>
        </p:spPr>
        <p:txBody>
          <a:bodyPr/>
          <a:lstStyle/>
          <a:p>
            <a:r>
              <a:rPr lang="hu-HU" dirty="0"/>
              <a:t>Felhasználók támogatása</a:t>
            </a:r>
            <a:endParaRPr lang="en-GB" dirty="0"/>
          </a:p>
        </p:txBody>
      </p:sp>
      <p:sp>
        <p:nvSpPr>
          <p:cNvPr id="4" name="Szöveg helye 2"/>
          <p:cNvSpPr txBox="1">
            <a:spLocks/>
          </p:cNvSpPr>
          <p:nvPr/>
        </p:nvSpPr>
        <p:spPr>
          <a:xfrm>
            <a:off x="551628" y="1378465"/>
            <a:ext cx="10748211" cy="48397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HP Simplified" panose="020B0604020204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buFontTx/>
              <a:buChar char="-"/>
            </a:pPr>
            <a:r>
              <a:rPr lang="hu-HU" sz="2400" b="1" dirty="0" smtClean="0">
                <a:solidFill>
                  <a:schemeClr val="tx1"/>
                </a:solidFill>
              </a:rPr>
              <a:t>Tanfolyamok</a:t>
            </a:r>
          </a:p>
          <a:p>
            <a:pPr marL="1257300" lvl="2" indent="-342900">
              <a:buFontTx/>
              <a:buChar char="-"/>
            </a:pPr>
            <a:r>
              <a:rPr lang="hu-HU" sz="2200" dirty="0">
                <a:solidFill>
                  <a:srgbClr val="002060"/>
                </a:solidFill>
              </a:rPr>
              <a:t>Kihelyezett tanfolyamok az MTA intézmények kérésére</a:t>
            </a:r>
          </a:p>
          <a:p>
            <a:pPr marL="1257300" lvl="2" indent="-342900">
              <a:buFontTx/>
              <a:buChar char="-"/>
            </a:pPr>
            <a:r>
              <a:rPr lang="hu-HU" sz="2200" dirty="0" smtClean="0">
                <a:solidFill>
                  <a:srgbClr val="002060"/>
                </a:solidFill>
              </a:rPr>
              <a:t>Korábbi tanfolyamok helyei: </a:t>
            </a:r>
          </a:p>
          <a:p>
            <a:pPr marL="1714500" lvl="3" indent="-342900">
              <a:buFontTx/>
              <a:buChar char="-"/>
            </a:pPr>
            <a:r>
              <a:rPr lang="hu-HU" sz="2000" dirty="0" smtClean="0">
                <a:solidFill>
                  <a:srgbClr val="002060"/>
                </a:solidFill>
              </a:rPr>
              <a:t>Budapest TTK, </a:t>
            </a:r>
          </a:p>
          <a:p>
            <a:pPr marL="1714500" lvl="3" indent="-342900">
              <a:buFontTx/>
              <a:buChar char="-"/>
            </a:pPr>
            <a:r>
              <a:rPr lang="en-US" sz="2200" dirty="0" err="1" smtClean="0">
                <a:solidFill>
                  <a:srgbClr val="002060"/>
                </a:solidFill>
              </a:rPr>
              <a:t>Szegedi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Biológiai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Kutatóközpont</a:t>
            </a:r>
            <a:r>
              <a:rPr lang="hu-HU" sz="2000" dirty="0" smtClean="0">
                <a:solidFill>
                  <a:srgbClr val="002060"/>
                </a:solidFill>
              </a:rPr>
              <a:t>, </a:t>
            </a:r>
          </a:p>
          <a:p>
            <a:pPr marL="1714500" lvl="3" indent="-342900">
              <a:buFontTx/>
              <a:buChar char="-"/>
            </a:pPr>
            <a:r>
              <a:rPr lang="hu-HU" sz="2000" dirty="0" smtClean="0">
                <a:solidFill>
                  <a:srgbClr val="002060"/>
                </a:solidFill>
              </a:rPr>
              <a:t>Debrecen ATOMKI</a:t>
            </a:r>
          </a:p>
          <a:p>
            <a:pPr marL="1257300" lvl="2" indent="-342900">
              <a:buFontTx/>
              <a:buChar char="-"/>
            </a:pPr>
            <a:r>
              <a:rPr lang="hu-HU" sz="2200" dirty="0" smtClean="0">
                <a:solidFill>
                  <a:srgbClr val="002060"/>
                </a:solidFill>
              </a:rPr>
              <a:t>Kihelyezett konzultációs nap: </a:t>
            </a:r>
            <a:r>
              <a:rPr lang="hu-HU" sz="2200" dirty="0">
                <a:solidFill>
                  <a:srgbClr val="002060"/>
                </a:solidFill>
              </a:rPr>
              <a:t>Budapest </a:t>
            </a:r>
            <a:r>
              <a:rPr lang="hu-HU" sz="2200" dirty="0" smtClean="0">
                <a:solidFill>
                  <a:srgbClr val="002060"/>
                </a:solidFill>
              </a:rPr>
              <a:t>Rényi Intézet</a:t>
            </a:r>
          </a:p>
          <a:p>
            <a:pPr marL="800100" lvl="1" indent="-342900">
              <a:buFontTx/>
              <a:buChar char="-"/>
            </a:pPr>
            <a:r>
              <a:rPr lang="hu-HU" sz="2400" b="1" dirty="0" err="1" smtClean="0">
                <a:solidFill>
                  <a:schemeClr val="tx1"/>
                </a:solidFill>
              </a:rPr>
              <a:t>Workshop</a:t>
            </a:r>
            <a:r>
              <a:rPr lang="hu-HU" sz="2400" b="1" dirty="0" smtClean="0">
                <a:solidFill>
                  <a:schemeClr val="tx1"/>
                </a:solidFill>
              </a:rPr>
              <a:t>-ok</a:t>
            </a:r>
          </a:p>
          <a:p>
            <a:pPr marL="1257300" lvl="2" indent="-342900">
              <a:buFontTx/>
              <a:buChar char="-"/>
            </a:pPr>
            <a:r>
              <a:rPr lang="hu-HU" sz="2200" dirty="0" smtClean="0">
                <a:solidFill>
                  <a:srgbClr val="002060"/>
                </a:solidFill>
              </a:rPr>
              <a:t>Minden évben legalább egy nagy rendezvény:</a:t>
            </a:r>
          </a:p>
          <a:p>
            <a:pPr marL="1714500" lvl="3" indent="-342900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2015. </a:t>
            </a:r>
            <a:r>
              <a:rPr lang="en-US" sz="2000" b="1" dirty="0" err="1">
                <a:solidFill>
                  <a:schemeClr val="tx1"/>
                </a:solidFill>
              </a:rPr>
              <a:t>május</a:t>
            </a:r>
            <a:r>
              <a:rPr lang="en-US" sz="2000" b="1" dirty="0">
                <a:solidFill>
                  <a:schemeClr val="tx1"/>
                </a:solidFill>
              </a:rPr>
              <a:t> 11. </a:t>
            </a:r>
            <a:r>
              <a:rPr lang="en-US" sz="2000" b="1" dirty="0" err="1" smtClean="0">
                <a:solidFill>
                  <a:schemeClr val="tx1"/>
                </a:solidFill>
              </a:rPr>
              <a:t>Projektindító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workshop </a:t>
            </a:r>
            <a:r>
              <a:rPr lang="en-US" sz="2000" b="1" dirty="0" err="1">
                <a:solidFill>
                  <a:schemeClr val="tx1"/>
                </a:solidFill>
              </a:rPr>
              <a:t>az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Akadémián</a:t>
            </a:r>
            <a:endParaRPr lang="hu-HU" sz="2000" b="1" dirty="0" smtClean="0">
              <a:solidFill>
                <a:schemeClr val="tx1"/>
              </a:solidFill>
            </a:endParaRPr>
          </a:p>
          <a:p>
            <a:pPr marL="1714500" lvl="3" indent="-342900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2016. </a:t>
            </a:r>
            <a:r>
              <a:rPr lang="en-US" sz="2000" b="1" dirty="0" err="1">
                <a:solidFill>
                  <a:schemeClr val="tx1"/>
                </a:solidFill>
              </a:rPr>
              <a:t>június</a:t>
            </a:r>
            <a:r>
              <a:rPr lang="en-US" sz="2000" b="1" dirty="0">
                <a:solidFill>
                  <a:schemeClr val="tx1"/>
                </a:solidFill>
              </a:rPr>
              <a:t> 28. </a:t>
            </a:r>
            <a:r>
              <a:rPr lang="en-US" sz="2000" b="1" dirty="0" err="1" smtClean="0">
                <a:solidFill>
                  <a:schemeClr val="tx1"/>
                </a:solidFill>
              </a:rPr>
              <a:t>Projektzáró</a:t>
            </a:r>
            <a:r>
              <a:rPr lang="en-US" sz="2000" b="1" dirty="0" smtClean="0">
                <a:solidFill>
                  <a:schemeClr val="tx1"/>
                </a:solidFill>
              </a:rPr>
              <a:t> workshop</a:t>
            </a:r>
            <a:r>
              <a:rPr lang="hu-HU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az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Akadémián</a:t>
            </a:r>
            <a:endParaRPr lang="hu-HU" sz="2000" b="1" dirty="0" smtClean="0">
              <a:solidFill>
                <a:schemeClr val="tx1"/>
              </a:solidFill>
            </a:endParaRPr>
          </a:p>
          <a:p>
            <a:pPr marL="1714500" lvl="3" indent="-342900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2017. </a:t>
            </a:r>
            <a:r>
              <a:rPr lang="en-US" sz="2000" b="1" dirty="0" err="1">
                <a:solidFill>
                  <a:schemeClr val="tx1"/>
                </a:solidFill>
              </a:rPr>
              <a:t>február</a:t>
            </a:r>
            <a:r>
              <a:rPr lang="en-US" sz="2000" b="1" dirty="0">
                <a:solidFill>
                  <a:schemeClr val="tx1"/>
                </a:solidFill>
              </a:rPr>
              <a:t> 17. </a:t>
            </a:r>
            <a:r>
              <a:rPr lang="en-US" sz="2000" b="1" dirty="0" smtClean="0">
                <a:solidFill>
                  <a:schemeClr val="tx1"/>
                </a:solidFill>
              </a:rPr>
              <a:t>MTA </a:t>
            </a:r>
            <a:r>
              <a:rPr lang="en-US" sz="2000" b="1" dirty="0">
                <a:solidFill>
                  <a:schemeClr val="tx1"/>
                </a:solidFill>
              </a:rPr>
              <a:t>CLOUD </a:t>
            </a:r>
            <a:r>
              <a:rPr lang="en-US" sz="2000" b="1" dirty="0" smtClean="0">
                <a:solidFill>
                  <a:schemeClr val="tx1"/>
                </a:solidFill>
              </a:rPr>
              <a:t>SZIMPÓZIUM</a:t>
            </a:r>
            <a:r>
              <a:rPr lang="hu-HU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az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Akadémián</a:t>
            </a:r>
            <a:endParaRPr lang="hu-HU" sz="2000" b="1" dirty="0" smtClean="0">
              <a:solidFill>
                <a:schemeClr val="tx1"/>
              </a:solidFill>
            </a:endParaRPr>
          </a:p>
          <a:p>
            <a:pPr marL="1714500" lvl="3" indent="-342900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</a:rPr>
              <a:t>2017. </a:t>
            </a:r>
            <a:r>
              <a:rPr lang="en-US" sz="2000" b="1" dirty="0" err="1">
                <a:solidFill>
                  <a:schemeClr val="tx1"/>
                </a:solidFill>
              </a:rPr>
              <a:t>november</a:t>
            </a:r>
            <a:r>
              <a:rPr lang="en-US" sz="2000" b="1" dirty="0">
                <a:solidFill>
                  <a:schemeClr val="tx1"/>
                </a:solidFill>
              </a:rPr>
              <a:t> 21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r>
              <a:rPr lang="hu-HU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MTA Cloud WORKSHOP 2017 </a:t>
            </a:r>
            <a:r>
              <a:rPr lang="en-US" sz="2000" b="1" dirty="0" err="1">
                <a:solidFill>
                  <a:schemeClr val="tx1"/>
                </a:solidFill>
              </a:rPr>
              <a:t>Ősz</a:t>
            </a:r>
            <a:endParaRPr lang="hu-HU" sz="2000" b="1" dirty="0">
              <a:solidFill>
                <a:schemeClr val="tx1"/>
              </a:solidFill>
            </a:endParaRPr>
          </a:p>
          <a:p>
            <a:pPr marL="1714500" lvl="3" indent="-342900">
              <a:buFontTx/>
              <a:buChar char="-"/>
            </a:pPr>
            <a:endParaRPr lang="hu-HU" sz="2000" dirty="0" smtClean="0">
              <a:solidFill>
                <a:schemeClr val="accent6"/>
              </a:solidFill>
            </a:endParaRPr>
          </a:p>
          <a:p>
            <a:endParaRPr lang="hu-HU" sz="2400" dirty="0" smtClean="0"/>
          </a:p>
          <a:p>
            <a:pPr marL="800100" lvl="1" indent="-342900">
              <a:buFontTx/>
              <a:buChar char="-"/>
            </a:pPr>
            <a:endParaRPr lang="hu-HU" sz="2400" dirty="0" smtClean="0"/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62503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1628" y="440267"/>
            <a:ext cx="9144000" cy="756356"/>
          </a:xfrm>
        </p:spPr>
        <p:txBody>
          <a:bodyPr/>
          <a:lstStyle/>
          <a:p>
            <a:r>
              <a:rPr lang="hu-HU" dirty="0"/>
              <a:t>Felhasználók támogatása</a:t>
            </a:r>
            <a:endParaRPr lang="en-GB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36051" t="29848" r="6835" b="21239"/>
          <a:stretch/>
        </p:blipFill>
        <p:spPr>
          <a:xfrm>
            <a:off x="2141890" y="2771824"/>
            <a:ext cx="7848778" cy="378097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51628" y="1196623"/>
            <a:ext cx="11401777" cy="33689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>
              <a:buFontTx/>
              <a:buChar char="-"/>
            </a:pPr>
            <a:r>
              <a:rPr lang="hu-HU" sz="2400" b="1" dirty="0"/>
              <a:t>Fórum</a:t>
            </a:r>
          </a:p>
          <a:p>
            <a:pPr marL="800100" lvl="1" indent="-342900">
              <a:buFontTx/>
              <a:buChar char="-"/>
            </a:pPr>
            <a:r>
              <a:rPr lang="hu-HU" sz="2400" dirty="0">
                <a:solidFill>
                  <a:srgbClr val="002060"/>
                </a:solidFill>
              </a:rPr>
              <a:t>Célja: szakmai kérdések megvitatása a felhasználók és az MTA </a:t>
            </a:r>
            <a:r>
              <a:rPr lang="hu-HU" sz="2400" dirty="0" err="1">
                <a:solidFill>
                  <a:srgbClr val="002060"/>
                </a:solidFill>
              </a:rPr>
              <a:t>Cloud</a:t>
            </a:r>
            <a:r>
              <a:rPr lang="hu-HU" sz="2400" dirty="0">
                <a:solidFill>
                  <a:srgbClr val="002060"/>
                </a:solidFill>
              </a:rPr>
              <a:t> fejlesztők között</a:t>
            </a:r>
          </a:p>
          <a:p>
            <a:pPr marL="800100" lvl="1" indent="-342900">
              <a:buFontTx/>
              <a:buChar char="-"/>
            </a:pPr>
            <a:r>
              <a:rPr lang="hu-HU" sz="2400" dirty="0">
                <a:solidFill>
                  <a:srgbClr val="002060"/>
                </a:solidFill>
              </a:rPr>
              <a:t>Hosszútávú cél: szakmai kérdések megvitatása a felhasználók között</a:t>
            </a:r>
          </a:p>
          <a:p>
            <a:endParaRPr lang="hu-HU" sz="2400" dirty="0"/>
          </a:p>
          <a:p>
            <a:pPr>
              <a:lnSpc>
                <a:spcPct val="90000"/>
              </a:lnSpc>
            </a:pPr>
            <a:endParaRPr lang="en-US" dirty="0" err="1" smtClean="0"/>
          </a:p>
        </p:txBody>
      </p:sp>
    </p:spTree>
    <p:extLst>
      <p:ext uri="{BB962C8B-B14F-4D97-AF65-F5344CB8AC3E}">
        <p14:creationId xmlns:p14="http://schemas.microsoft.com/office/powerpoint/2010/main" val="22062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1628" y="440267"/>
            <a:ext cx="9144000" cy="756356"/>
          </a:xfrm>
        </p:spPr>
        <p:txBody>
          <a:bodyPr/>
          <a:lstStyle/>
          <a:p>
            <a:r>
              <a:rPr lang="hu-HU" dirty="0"/>
              <a:t>Felhasználók támogatása</a:t>
            </a:r>
            <a:endParaRPr lang="en-GB" dirty="0"/>
          </a:p>
        </p:txBody>
      </p:sp>
      <p:sp>
        <p:nvSpPr>
          <p:cNvPr id="4" name="Szöveg helye 2"/>
          <p:cNvSpPr txBox="1">
            <a:spLocks/>
          </p:cNvSpPr>
          <p:nvPr/>
        </p:nvSpPr>
        <p:spPr>
          <a:xfrm>
            <a:off x="0" y="1457488"/>
            <a:ext cx="10748211" cy="436757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HP Simplified" panose="020B0604020204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HP Simplified" panose="020B0604020204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buFontTx/>
              <a:buChar char="-"/>
            </a:pPr>
            <a:r>
              <a:rPr lang="hu-HU" sz="2400" b="1" dirty="0" err="1" smtClean="0">
                <a:solidFill>
                  <a:schemeClr val="tx1"/>
                </a:solidFill>
              </a:rPr>
              <a:t>Tutoriálok</a:t>
            </a:r>
            <a:endParaRPr lang="hu-HU" sz="2400" b="1" dirty="0" smtClean="0">
              <a:solidFill>
                <a:schemeClr val="tx1"/>
              </a:solidFill>
            </a:endParaRPr>
          </a:p>
          <a:p>
            <a:pPr marL="1257300" lvl="2" indent="-342900">
              <a:buFontTx/>
              <a:buChar char="-"/>
            </a:pPr>
            <a:r>
              <a:rPr lang="hu-HU" sz="2400" b="1" dirty="0" err="1" smtClean="0">
                <a:solidFill>
                  <a:schemeClr val="tx1"/>
                </a:solidFill>
              </a:rPr>
              <a:t>IaaS</a:t>
            </a:r>
            <a:r>
              <a:rPr lang="hu-HU" sz="2400" b="1" dirty="0" smtClean="0">
                <a:solidFill>
                  <a:schemeClr val="tx1"/>
                </a:solidFill>
              </a:rPr>
              <a:t> </a:t>
            </a:r>
            <a:r>
              <a:rPr lang="hu-HU" sz="2400" b="1" dirty="0">
                <a:solidFill>
                  <a:schemeClr val="tx1"/>
                </a:solidFill>
              </a:rPr>
              <a:t>szolgáltatásokhoz kapcsolódó </a:t>
            </a:r>
            <a:r>
              <a:rPr lang="hu-HU" sz="2400" b="1" dirty="0" err="1" smtClean="0">
                <a:solidFill>
                  <a:schemeClr val="tx1"/>
                </a:solidFill>
              </a:rPr>
              <a:t>tutoriál</a:t>
            </a:r>
            <a:r>
              <a:rPr lang="hu-HU" sz="2400" b="1" dirty="0" smtClean="0">
                <a:solidFill>
                  <a:schemeClr val="tx1"/>
                </a:solidFill>
              </a:rPr>
              <a:t>:</a:t>
            </a:r>
          </a:p>
          <a:p>
            <a:pPr marL="1714500" lvl="3" indent="-342900">
              <a:buFontTx/>
              <a:buChar char="-"/>
            </a:pPr>
            <a:r>
              <a:rPr lang="en-US" sz="2200" dirty="0" err="1" smtClean="0">
                <a:solidFill>
                  <a:srgbClr val="002060"/>
                </a:solidFill>
              </a:rPr>
              <a:t>Az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>
                <a:solidFill>
                  <a:srgbClr val="002060"/>
                </a:solidFill>
              </a:rPr>
              <a:t>MTA Cloud </a:t>
            </a:r>
            <a:r>
              <a:rPr lang="en-US" sz="2200" dirty="0" err="1">
                <a:solidFill>
                  <a:srgbClr val="002060"/>
                </a:solidFill>
              </a:rPr>
              <a:t>használatának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alapismeretei</a:t>
            </a:r>
            <a:endParaRPr lang="hu-HU" sz="2200" dirty="0" smtClean="0">
              <a:solidFill>
                <a:srgbClr val="002060"/>
              </a:solidFill>
            </a:endParaRPr>
          </a:p>
          <a:p>
            <a:pPr marL="1257300" lvl="2" indent="-342900">
              <a:buFontTx/>
              <a:buChar char="-"/>
            </a:pPr>
            <a:r>
              <a:rPr lang="hu-HU" sz="2400" b="1" dirty="0" err="1" smtClean="0">
                <a:solidFill>
                  <a:schemeClr val="tx1"/>
                </a:solidFill>
              </a:rPr>
              <a:t>PaaS</a:t>
            </a:r>
            <a:r>
              <a:rPr lang="hu-HU" sz="2400" b="1" dirty="0" smtClean="0">
                <a:solidFill>
                  <a:schemeClr val="tx1"/>
                </a:solidFill>
              </a:rPr>
              <a:t> szolgáltatásokhoz kapcsolódó </a:t>
            </a:r>
            <a:r>
              <a:rPr lang="hu-HU" sz="2400" b="1" dirty="0" err="1" smtClean="0">
                <a:solidFill>
                  <a:schemeClr val="tx1"/>
                </a:solidFill>
              </a:rPr>
              <a:t>tutoriálok</a:t>
            </a:r>
            <a:r>
              <a:rPr lang="en-US" sz="2400" b="1" dirty="0" smtClean="0">
                <a:solidFill>
                  <a:schemeClr val="tx1"/>
                </a:solidFill>
              </a:rPr>
              <a:t>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hlinkClick r:id="rId2"/>
              </a:rPr>
              <a:t>Cloud </a:t>
            </a:r>
            <a:r>
              <a:rPr lang="en-US" sz="2400" dirty="0" err="1">
                <a:solidFill>
                  <a:srgbClr val="002060"/>
                </a:solidFill>
                <a:hlinkClick r:id="rId2"/>
              </a:rPr>
              <a:t>alkalmazásokat</a:t>
            </a:r>
            <a:r>
              <a:rPr lang="en-US" sz="2400" dirty="0">
                <a:solidFill>
                  <a:srgbClr val="002060"/>
                </a:solidFill>
                <a:hlinkClick r:id="rId2"/>
              </a:rPr>
              <a:t> </a:t>
            </a:r>
            <a:r>
              <a:rPr lang="en-US" sz="2400" dirty="0" err="1">
                <a:solidFill>
                  <a:srgbClr val="002060"/>
                </a:solidFill>
                <a:hlinkClick r:id="rId2"/>
              </a:rPr>
              <a:t>támogató</a:t>
            </a:r>
            <a:r>
              <a:rPr lang="en-US" sz="2400" dirty="0">
                <a:solidFill>
                  <a:srgbClr val="002060"/>
                </a:solidFill>
                <a:hlinkClick r:id="rId2"/>
              </a:rPr>
              <a:t> </a:t>
            </a:r>
            <a:r>
              <a:rPr lang="en-US" sz="2400" dirty="0" err="1">
                <a:solidFill>
                  <a:srgbClr val="002060"/>
                </a:solidFill>
                <a:hlinkClick r:id="rId2"/>
              </a:rPr>
              <a:t>portál</a:t>
            </a:r>
            <a:endParaRPr lang="en-US" sz="2400" dirty="0">
              <a:solidFill>
                <a:srgbClr val="002060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hlinkClick r:id="rId3"/>
              </a:rPr>
              <a:t>Occopus</a:t>
            </a:r>
            <a:r>
              <a:rPr lang="en-US" sz="2400" dirty="0">
                <a:solidFill>
                  <a:srgbClr val="002060"/>
                </a:solidFill>
                <a:hlinkClick r:id="rId3"/>
              </a:rPr>
              <a:t> cloud orchestrator</a:t>
            </a:r>
            <a:endParaRPr lang="en-US" sz="2400" dirty="0">
              <a:solidFill>
                <a:srgbClr val="002060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hlinkClick r:id="rId4"/>
              </a:rPr>
              <a:t>DataAvenue</a:t>
            </a:r>
            <a:r>
              <a:rPr lang="hu-HU" sz="2400" dirty="0">
                <a:solidFill>
                  <a:srgbClr val="002060"/>
                </a:solidFill>
              </a:rPr>
              <a:t> (Nagy Enikő előadása)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hlinkClick r:id="rId5"/>
              </a:rPr>
              <a:t>Flowbster</a:t>
            </a:r>
            <a:r>
              <a:rPr lang="en-US" sz="2400" dirty="0" smtClean="0">
                <a:solidFill>
                  <a:srgbClr val="002060"/>
                </a:solidFill>
                <a:hlinkClick r:id="rId5"/>
              </a:rPr>
              <a:t> </a:t>
            </a:r>
            <a:r>
              <a:rPr lang="hu-HU" sz="2400" dirty="0" err="1">
                <a:solidFill>
                  <a:srgbClr val="002060"/>
                </a:solidFill>
                <a:hlinkClick r:id="rId5"/>
              </a:rPr>
              <a:t>workflow</a:t>
            </a:r>
            <a:r>
              <a:rPr lang="hu-HU" sz="2400" dirty="0">
                <a:solidFill>
                  <a:srgbClr val="002060"/>
                </a:solidFill>
                <a:hlinkClick r:id="rId5"/>
              </a:rPr>
              <a:t> </a:t>
            </a:r>
            <a:r>
              <a:rPr lang="en-US" sz="2400" dirty="0">
                <a:solidFill>
                  <a:srgbClr val="002060"/>
                </a:solidFill>
                <a:hlinkClick r:id="rId5"/>
              </a:rPr>
              <a:t>- </a:t>
            </a:r>
            <a:r>
              <a:rPr lang="en-US" sz="2400" dirty="0" err="1">
                <a:solidFill>
                  <a:srgbClr val="002060"/>
                </a:solidFill>
                <a:hlinkClick r:id="rId5"/>
              </a:rPr>
              <a:t>Autodock</a:t>
            </a:r>
            <a:r>
              <a:rPr lang="en-US" sz="2400" dirty="0">
                <a:solidFill>
                  <a:srgbClr val="002060"/>
                </a:solidFill>
                <a:hlinkClick r:id="rId5"/>
              </a:rPr>
              <a:t> </a:t>
            </a:r>
            <a:r>
              <a:rPr lang="en-US" sz="2400" dirty="0" err="1">
                <a:solidFill>
                  <a:srgbClr val="002060"/>
                </a:solidFill>
                <a:hlinkClick r:id="rId5"/>
              </a:rPr>
              <a:t>Vina</a:t>
            </a:r>
            <a:r>
              <a:rPr lang="hu-HU" sz="2400" dirty="0">
                <a:solidFill>
                  <a:srgbClr val="002060"/>
                </a:solidFill>
              </a:rPr>
              <a:t> alkalmazás</a:t>
            </a:r>
            <a:endParaRPr lang="en-US" sz="2400" dirty="0">
              <a:solidFill>
                <a:srgbClr val="002060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hlinkClick r:id="rId6"/>
              </a:rPr>
              <a:t>Apache </a:t>
            </a:r>
            <a:r>
              <a:rPr lang="en-US" sz="2400" dirty="0">
                <a:solidFill>
                  <a:srgbClr val="002060"/>
                </a:solidFill>
                <a:hlinkClick r:id="rId6"/>
              </a:rPr>
              <a:t>Hadoop </a:t>
            </a:r>
            <a:r>
              <a:rPr lang="en-US" sz="2400" dirty="0" err="1">
                <a:solidFill>
                  <a:srgbClr val="002060"/>
                </a:solidFill>
                <a:hlinkClick r:id="rId6"/>
              </a:rPr>
              <a:t>klaszter</a:t>
            </a:r>
            <a:r>
              <a:rPr lang="en-US" sz="2400" dirty="0">
                <a:solidFill>
                  <a:srgbClr val="002060"/>
                </a:solidFill>
                <a:hlinkClick r:id="rId6"/>
              </a:rPr>
              <a:t> </a:t>
            </a:r>
            <a:r>
              <a:rPr lang="en-US" sz="2400" dirty="0" err="1">
                <a:solidFill>
                  <a:srgbClr val="002060"/>
                </a:solidFill>
                <a:hlinkClick r:id="rId6"/>
              </a:rPr>
              <a:t>kiépítése</a:t>
            </a:r>
            <a:endParaRPr lang="en-US" sz="2400" dirty="0">
              <a:solidFill>
                <a:srgbClr val="002060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hlinkClick r:id="rId7"/>
              </a:rPr>
              <a:t>Docker-Swarm </a:t>
            </a:r>
            <a:r>
              <a:rPr lang="en-US" sz="2400" dirty="0" err="1">
                <a:solidFill>
                  <a:srgbClr val="002060"/>
                </a:solidFill>
                <a:hlinkClick r:id="rId7"/>
              </a:rPr>
              <a:t>klaszter</a:t>
            </a:r>
            <a:r>
              <a:rPr lang="en-US" sz="2400" dirty="0">
                <a:solidFill>
                  <a:srgbClr val="002060"/>
                </a:solidFill>
                <a:hlinkClick r:id="rId7"/>
              </a:rPr>
              <a:t> </a:t>
            </a:r>
            <a:r>
              <a:rPr lang="en-US" sz="2400" dirty="0" err="1">
                <a:solidFill>
                  <a:srgbClr val="002060"/>
                </a:solidFill>
                <a:hlinkClick r:id="rId7"/>
              </a:rPr>
              <a:t>kiépítése</a:t>
            </a:r>
            <a:r>
              <a:rPr lang="hu-HU" sz="2400" dirty="0">
                <a:solidFill>
                  <a:srgbClr val="002060"/>
                </a:solidFill>
              </a:rPr>
              <a:t> (Farkas Attila előadása)</a:t>
            </a:r>
            <a:endParaRPr lang="en-US" sz="2400" dirty="0">
              <a:solidFill>
                <a:srgbClr val="002060"/>
              </a:solidFill>
            </a:endParaRPr>
          </a:p>
          <a:p>
            <a:pPr marL="1257300" lvl="2" indent="-342900">
              <a:buFontTx/>
              <a:buChar char="-"/>
            </a:pPr>
            <a:endParaRPr lang="hu-HU" sz="2200" dirty="0" smtClean="0">
              <a:solidFill>
                <a:srgbClr val="002060"/>
              </a:solidFill>
            </a:endParaRPr>
          </a:p>
          <a:p>
            <a:pPr marL="800100" lvl="1" indent="-342900">
              <a:buFontTx/>
              <a:buChar char="-"/>
            </a:pPr>
            <a:endParaRPr lang="hu-HU" sz="2400" dirty="0" smtClean="0">
              <a:solidFill>
                <a:srgbClr val="002060"/>
              </a:solidFill>
            </a:endParaRPr>
          </a:p>
          <a:p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387096"/>
            <a:ext cx="9144000" cy="728472"/>
          </a:xfrm>
        </p:spPr>
        <p:txBody>
          <a:bodyPr/>
          <a:lstStyle/>
          <a:p>
            <a:r>
              <a:rPr lang="en-US" sz="3600" dirty="0" err="1"/>
              <a:t>Felhasználást</a:t>
            </a:r>
            <a:r>
              <a:rPr lang="en-US" sz="3600" dirty="0"/>
              <a:t> </a:t>
            </a:r>
            <a:r>
              <a:rPr lang="en-US" sz="3600" dirty="0" err="1"/>
              <a:t>segítő</a:t>
            </a:r>
            <a:r>
              <a:rPr lang="en-US" sz="3600" dirty="0"/>
              <a:t> </a:t>
            </a:r>
            <a:r>
              <a:rPr lang="hu-HU" sz="3600" dirty="0" err="1"/>
              <a:t>PaaS</a:t>
            </a:r>
            <a:r>
              <a:rPr lang="hu-HU" sz="3600" dirty="0"/>
              <a:t> </a:t>
            </a:r>
            <a:r>
              <a:rPr lang="en-US" sz="3600" dirty="0" err="1"/>
              <a:t>szolgáltatások</a:t>
            </a:r>
            <a:endParaRPr lang="en-US" sz="3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5484" t="11342" r="6477" b="14677"/>
          <a:stretch/>
        </p:blipFill>
        <p:spPr>
          <a:xfrm>
            <a:off x="609600" y="1371600"/>
            <a:ext cx="10399776" cy="529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Szolgáltatás lapok felépítése</a:t>
            </a:r>
            <a:endParaRPr lang="en-GB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24" y="1003809"/>
            <a:ext cx="6579489" cy="58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7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3" y="2414016"/>
            <a:ext cx="10761811" cy="2706623"/>
          </a:xfrm>
        </p:spPr>
        <p:txBody>
          <a:bodyPr>
            <a:normAutofit/>
          </a:bodyPr>
          <a:lstStyle/>
          <a:p>
            <a:pPr algn="just"/>
            <a:r>
              <a:rPr lang="hu-HU" sz="2400" dirty="0"/>
              <a:t>A </a:t>
            </a:r>
            <a:r>
              <a:rPr lang="en-US" sz="2400" dirty="0" smtClean="0"/>
              <a:t>WS-PGRADE/</a:t>
            </a:r>
            <a:r>
              <a:rPr lang="hu-HU" sz="2400" b="1" dirty="0" err="1" smtClean="0"/>
              <a:t>gUSE</a:t>
            </a:r>
            <a:r>
              <a:rPr lang="en-US" sz="2400" dirty="0"/>
              <a:t> </a:t>
            </a:r>
            <a:r>
              <a:rPr lang="hu-HU" sz="2400" dirty="0" smtClean="0"/>
              <a:t>egy </a:t>
            </a:r>
            <a:r>
              <a:rPr lang="hu-HU" sz="2400" dirty="0"/>
              <a:t>nyílt forráskódú </a:t>
            </a:r>
            <a:r>
              <a:rPr lang="hu-HU" sz="2400" dirty="0" err="1"/>
              <a:t>science</a:t>
            </a:r>
            <a:r>
              <a:rPr lang="hu-HU" sz="2400" dirty="0"/>
              <a:t> </a:t>
            </a:r>
            <a:r>
              <a:rPr lang="hu-HU" sz="2400" dirty="0" err="1"/>
              <a:t>gateway</a:t>
            </a:r>
            <a:r>
              <a:rPr lang="hu-HU" sz="2400" dirty="0"/>
              <a:t> keretrendszer, amely lehetővé teszi a felhasználók számára, hogy </a:t>
            </a:r>
            <a:r>
              <a:rPr lang="hu-HU" sz="2400" dirty="0" err="1"/>
              <a:t>workflow-kat</a:t>
            </a:r>
            <a:r>
              <a:rPr lang="hu-HU" sz="2400" dirty="0"/>
              <a:t> </a:t>
            </a:r>
            <a:r>
              <a:rPr lang="hu-HU" sz="2400" dirty="0" smtClean="0"/>
              <a:t>fejlesszenek és futtassanak </a:t>
            </a:r>
            <a:r>
              <a:rPr lang="hu-HU" sz="2400" dirty="0"/>
              <a:t>felhő infrastruktúrák segítségével. </a:t>
            </a:r>
            <a:endParaRPr lang="hu-HU" sz="2400" dirty="0" smtClean="0"/>
          </a:p>
          <a:p>
            <a:pPr algn="just"/>
            <a:r>
              <a:rPr lang="hu-HU" sz="2400" dirty="0" err="1" smtClean="0"/>
              <a:t>gUSE</a:t>
            </a:r>
            <a:r>
              <a:rPr lang="hu-HU" sz="2400" dirty="0" smtClean="0"/>
              <a:t> </a:t>
            </a:r>
            <a:r>
              <a:rPr lang="hu-HU" sz="2400" dirty="0"/>
              <a:t>hivatalos weboldal: http://www.guse.hu/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086" y="5540504"/>
            <a:ext cx="1124263" cy="131749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7" y="5897905"/>
            <a:ext cx="1535189" cy="960095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3329-CFA5-4250-8199-FD9C24D9E6F7}" type="slidenum">
              <a:rPr lang="hu-HU" smtClean="0"/>
              <a:t>8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70517" y="394240"/>
            <a:ext cx="112925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+mj-lt"/>
                <a:ea typeface="+mj-ea"/>
                <a:cs typeface="+mj-cs"/>
              </a:rPr>
              <a:t>Cloud </a:t>
            </a:r>
            <a:r>
              <a:rPr lang="en-US" sz="3600" b="1" dirty="0" err="1">
                <a:latin typeface="+mj-lt"/>
                <a:ea typeface="+mj-ea"/>
                <a:cs typeface="+mj-cs"/>
              </a:rPr>
              <a:t>alkalmazásokat</a:t>
            </a:r>
            <a:r>
              <a:rPr lang="en-US" sz="3600" b="1" dirty="0"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latin typeface="+mj-lt"/>
                <a:ea typeface="+mj-ea"/>
                <a:cs typeface="+mj-cs"/>
              </a:rPr>
              <a:t>támogató</a:t>
            </a:r>
            <a:r>
              <a:rPr lang="en-US" sz="3600" b="1" dirty="0"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latin typeface="+mj-lt"/>
                <a:ea typeface="+mj-ea"/>
                <a:cs typeface="+mj-cs"/>
              </a:rPr>
              <a:t>portál</a:t>
            </a:r>
            <a:r>
              <a:rPr lang="hu-HU" sz="3600" b="1" dirty="0">
                <a:latin typeface="+mj-lt"/>
                <a:ea typeface="+mj-ea"/>
                <a:cs typeface="+mj-cs"/>
              </a:rPr>
              <a:t>: </a:t>
            </a:r>
            <a:endParaRPr lang="en-US" sz="3600" b="1" dirty="0">
              <a:latin typeface="+mj-lt"/>
              <a:ea typeface="+mj-ea"/>
              <a:cs typeface="+mj-cs"/>
            </a:endParaRPr>
          </a:p>
          <a:p>
            <a:r>
              <a:rPr lang="hu-HU" sz="3600" b="1" dirty="0">
                <a:latin typeface="+mj-lt"/>
                <a:ea typeface="+mj-ea"/>
                <a:cs typeface="+mj-cs"/>
              </a:rPr>
              <a:t>WS-PGRADE</a:t>
            </a:r>
            <a:r>
              <a:rPr lang="en-US" sz="3600" b="1" dirty="0">
                <a:latin typeface="+mj-lt"/>
                <a:ea typeface="+mj-ea"/>
                <a:cs typeface="+mj-cs"/>
              </a:rPr>
              <a:t>/</a:t>
            </a:r>
            <a:r>
              <a:rPr lang="en-US" sz="3600" b="1" dirty="0" err="1">
                <a:latin typeface="+mj-lt"/>
                <a:ea typeface="+mj-ea"/>
                <a:cs typeface="+mj-cs"/>
              </a:rPr>
              <a:t>gUSE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363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3329-CFA5-4250-8199-FD9C24D9E6F7}" type="slidenum">
              <a:rPr lang="hu-HU" smtClean="0"/>
              <a:t>9</a:t>
            </a:fld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7" y="5897905"/>
            <a:ext cx="1535189" cy="96009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138081"/>
            <a:ext cx="8596668" cy="730928"/>
          </a:xfrm>
        </p:spPr>
        <p:txBody>
          <a:bodyPr/>
          <a:lstStyle/>
          <a:p>
            <a:r>
              <a:rPr lang="hu-HU" sz="3600" dirty="0" smtClean="0"/>
              <a:t>MTA </a:t>
            </a:r>
            <a:r>
              <a:rPr lang="hu-HU" sz="3600" dirty="0" err="1" smtClean="0"/>
              <a:t>Cloud</a:t>
            </a:r>
            <a:r>
              <a:rPr lang="hu-HU" sz="3600" dirty="0" smtClean="0"/>
              <a:t> Job </a:t>
            </a:r>
            <a:r>
              <a:rPr lang="hu-HU" sz="3600" dirty="0" err="1" smtClean="0"/>
              <a:t>Wizard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3" y="1355734"/>
            <a:ext cx="9832915" cy="4299648"/>
          </a:xfrm>
        </p:spPr>
        <p:txBody>
          <a:bodyPr>
            <a:normAutofit/>
          </a:bodyPr>
          <a:lstStyle/>
          <a:p>
            <a:pPr algn="just"/>
            <a:r>
              <a:rPr lang="hu-HU" sz="2400" dirty="0" smtClean="0"/>
              <a:t>Kezdő </a:t>
            </a:r>
            <a:r>
              <a:rPr lang="hu-HU" sz="2400" dirty="0"/>
              <a:t>felhasználóknak a </a:t>
            </a:r>
            <a:r>
              <a:rPr lang="hu-HU" sz="2400" dirty="0" err="1"/>
              <a:t>gUSE</a:t>
            </a:r>
            <a:r>
              <a:rPr lang="hu-HU" sz="2400" dirty="0"/>
              <a:t> szolgáltatásokon belül az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b="1" dirty="0" smtClean="0"/>
              <a:t>MTA </a:t>
            </a:r>
            <a:r>
              <a:rPr lang="hu-HU" sz="2400" b="1" dirty="0" err="1"/>
              <a:t>Cloud</a:t>
            </a:r>
            <a:r>
              <a:rPr lang="hu-HU" sz="2400" b="1" dirty="0"/>
              <a:t> Job </a:t>
            </a:r>
            <a:r>
              <a:rPr lang="hu-HU" sz="2400" b="1" dirty="0" err="1"/>
              <a:t>Wizard-ot</a:t>
            </a:r>
            <a:r>
              <a:rPr lang="hu-HU" sz="2400" b="1" dirty="0"/>
              <a:t> </a:t>
            </a:r>
            <a:r>
              <a:rPr lang="hu-HU" sz="2400" dirty="0"/>
              <a:t>ajánljuk, melynek segítségével, többek között lehetőség nyílik </a:t>
            </a:r>
            <a:r>
              <a:rPr lang="hu-HU" sz="2400" dirty="0" err="1"/>
              <a:t>job-ok</a:t>
            </a:r>
            <a:r>
              <a:rPr lang="hu-HU" sz="2400" dirty="0"/>
              <a:t> nagyobb rendszeren, több erőforráson való </a:t>
            </a:r>
            <a:r>
              <a:rPr lang="hu-HU" sz="2400" dirty="0" err="1"/>
              <a:t>futtattására</a:t>
            </a:r>
            <a:r>
              <a:rPr lang="hu-HU" sz="2400" dirty="0"/>
              <a:t>, anélkül, hogy bármilyen fejlesztésre szükség lenne</a:t>
            </a:r>
            <a:r>
              <a:rPr lang="hu-HU" sz="2400" dirty="0" smtClean="0"/>
              <a:t>.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97" y="210261"/>
            <a:ext cx="1124263" cy="131749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706" y="2803042"/>
            <a:ext cx="8504542" cy="3894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90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ZTAKI_PPT">
  <a:themeElements>
    <a:clrScheme name="SZTAKI SZÍNEK">
      <a:dk1>
        <a:srgbClr val="254093"/>
      </a:dk1>
      <a:lt1>
        <a:sysClr val="window" lastClr="FFFFFF"/>
      </a:lt1>
      <a:dk2>
        <a:srgbClr val="254093"/>
      </a:dk2>
      <a:lt2>
        <a:srgbClr val="FFFFFF"/>
      </a:lt2>
      <a:accent1>
        <a:srgbClr val="F2C314"/>
      </a:accent1>
      <a:accent2>
        <a:srgbClr val="78C525"/>
      </a:accent2>
      <a:accent3>
        <a:srgbClr val="EE5C35"/>
      </a:accent3>
      <a:accent4>
        <a:srgbClr val="9451E7"/>
      </a:accent4>
      <a:accent5>
        <a:srgbClr val="4865BE"/>
      </a:accent5>
      <a:accent6>
        <a:srgbClr val="5E7AD1"/>
      </a:accent6>
      <a:hlink>
        <a:srgbClr val="7D96E3"/>
      </a:hlink>
      <a:folHlink>
        <a:srgbClr val="87898B"/>
      </a:folHlink>
    </a:clrScheme>
    <a:fontScheme name="OPEN 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Green">
      <a:srgbClr val="008B2C"/>
    </a:custClr>
    <a:custClr name="75% Green">
      <a:srgbClr val="40A85F"/>
    </a:custClr>
    <a:custClr name="50% Green">
      <a:srgbClr val="7FC594"/>
    </a:custClr>
    <a:custClr name="25% Green">
      <a:srgbClr val="BFE2CA"/>
    </a:custClr>
    <a:custClr name="Orange">
      <a:srgbClr val="F05332"/>
    </a:custClr>
    <a:custClr name="75% Orange">
      <a:srgbClr val="F47E65"/>
    </a:custClr>
    <a:custClr name="50% Orange">
      <a:srgbClr val="F7A998"/>
    </a:custClr>
    <a:custClr name="25% Orange">
      <a:srgbClr val="FBD4C0"/>
    </a:custClr>
  </a:custClrLst>
</a:theme>
</file>

<file path=ppt/theme/theme2.xml><?xml version="1.0" encoding="utf-8"?>
<a:theme xmlns:a="http://schemas.openxmlformats.org/drawingml/2006/main" name="1_SZTAKI_PPT">
  <a:themeElements>
    <a:clrScheme name="SZTAKI SZÍNEK">
      <a:dk1>
        <a:srgbClr val="254093"/>
      </a:dk1>
      <a:lt1>
        <a:sysClr val="window" lastClr="FFFFFF"/>
      </a:lt1>
      <a:dk2>
        <a:srgbClr val="254093"/>
      </a:dk2>
      <a:lt2>
        <a:srgbClr val="FFFFFF"/>
      </a:lt2>
      <a:accent1>
        <a:srgbClr val="F2C314"/>
      </a:accent1>
      <a:accent2>
        <a:srgbClr val="78C525"/>
      </a:accent2>
      <a:accent3>
        <a:srgbClr val="EE5C35"/>
      </a:accent3>
      <a:accent4>
        <a:srgbClr val="9451E7"/>
      </a:accent4>
      <a:accent5>
        <a:srgbClr val="4865BE"/>
      </a:accent5>
      <a:accent6>
        <a:srgbClr val="5E7AD1"/>
      </a:accent6>
      <a:hlink>
        <a:srgbClr val="7D96E3"/>
      </a:hlink>
      <a:folHlink>
        <a:srgbClr val="87898B"/>
      </a:folHlink>
    </a:clrScheme>
    <a:fontScheme name="OPEN 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Green">
      <a:srgbClr val="008B2C"/>
    </a:custClr>
    <a:custClr name="75% Green">
      <a:srgbClr val="40A85F"/>
    </a:custClr>
    <a:custClr name="50% Green">
      <a:srgbClr val="7FC594"/>
    </a:custClr>
    <a:custClr name="25% Green">
      <a:srgbClr val="BFE2CA"/>
    </a:custClr>
    <a:custClr name="Orange">
      <a:srgbClr val="F05332"/>
    </a:custClr>
    <a:custClr name="75% Orange">
      <a:srgbClr val="F47E65"/>
    </a:custClr>
    <a:custClr name="50% Orange">
      <a:srgbClr val="F7A998"/>
    </a:custClr>
    <a:custClr name="25% Orange">
      <a:srgbClr val="FBD4C0"/>
    </a:custClr>
  </a:custClrLst>
</a:theme>
</file>

<file path=ppt/theme/theme3.xml><?xml version="1.0" encoding="utf-8"?>
<a:theme xmlns:a="http://schemas.openxmlformats.org/drawingml/2006/main" name="2_SZTAKI_PPT">
  <a:themeElements>
    <a:clrScheme name="SZTAKI SZÍNEK">
      <a:dk1>
        <a:srgbClr val="254093"/>
      </a:dk1>
      <a:lt1>
        <a:sysClr val="window" lastClr="FFFFFF"/>
      </a:lt1>
      <a:dk2>
        <a:srgbClr val="254093"/>
      </a:dk2>
      <a:lt2>
        <a:srgbClr val="FFFFFF"/>
      </a:lt2>
      <a:accent1>
        <a:srgbClr val="F2C314"/>
      </a:accent1>
      <a:accent2>
        <a:srgbClr val="78C525"/>
      </a:accent2>
      <a:accent3>
        <a:srgbClr val="EE5C35"/>
      </a:accent3>
      <a:accent4>
        <a:srgbClr val="9451E7"/>
      </a:accent4>
      <a:accent5>
        <a:srgbClr val="4865BE"/>
      </a:accent5>
      <a:accent6>
        <a:srgbClr val="5E7AD1"/>
      </a:accent6>
      <a:hlink>
        <a:srgbClr val="7D96E3"/>
      </a:hlink>
      <a:folHlink>
        <a:srgbClr val="87898B"/>
      </a:folHlink>
    </a:clrScheme>
    <a:fontScheme name="OPEN 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Green">
      <a:srgbClr val="008B2C"/>
    </a:custClr>
    <a:custClr name="75% Green">
      <a:srgbClr val="40A85F"/>
    </a:custClr>
    <a:custClr name="50% Green">
      <a:srgbClr val="7FC594"/>
    </a:custClr>
    <a:custClr name="25% Green">
      <a:srgbClr val="BFE2CA"/>
    </a:custClr>
    <a:custClr name="Orange">
      <a:srgbClr val="F05332"/>
    </a:custClr>
    <a:custClr name="75% Orange">
      <a:srgbClr val="F47E65"/>
    </a:custClr>
    <a:custClr name="50% Orange">
      <a:srgbClr val="F7A998"/>
    </a:custClr>
    <a:custClr name="25% Orange">
      <a:srgbClr val="FBD4C0"/>
    </a:custClr>
  </a:custClrLst>
</a:theme>
</file>

<file path=ppt/theme/theme4.xml><?xml version="1.0" encoding="utf-8"?>
<a:theme xmlns:a="http://schemas.openxmlformats.org/drawingml/2006/main" name="3_SZTAKI_PPT">
  <a:themeElements>
    <a:clrScheme name="SZTAKI SZÍNEK">
      <a:dk1>
        <a:srgbClr val="254093"/>
      </a:dk1>
      <a:lt1>
        <a:sysClr val="window" lastClr="FFFFFF"/>
      </a:lt1>
      <a:dk2>
        <a:srgbClr val="254093"/>
      </a:dk2>
      <a:lt2>
        <a:srgbClr val="FFFFFF"/>
      </a:lt2>
      <a:accent1>
        <a:srgbClr val="F2C314"/>
      </a:accent1>
      <a:accent2>
        <a:srgbClr val="78C525"/>
      </a:accent2>
      <a:accent3>
        <a:srgbClr val="EE5C35"/>
      </a:accent3>
      <a:accent4>
        <a:srgbClr val="9451E7"/>
      </a:accent4>
      <a:accent5>
        <a:srgbClr val="4865BE"/>
      </a:accent5>
      <a:accent6>
        <a:srgbClr val="5E7AD1"/>
      </a:accent6>
      <a:hlink>
        <a:srgbClr val="7D96E3"/>
      </a:hlink>
      <a:folHlink>
        <a:srgbClr val="87898B"/>
      </a:folHlink>
    </a:clrScheme>
    <a:fontScheme name="OPEN 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Green">
      <a:srgbClr val="008B2C"/>
    </a:custClr>
    <a:custClr name="75% Green">
      <a:srgbClr val="40A85F"/>
    </a:custClr>
    <a:custClr name="50% Green">
      <a:srgbClr val="7FC594"/>
    </a:custClr>
    <a:custClr name="25% Green">
      <a:srgbClr val="BFE2CA"/>
    </a:custClr>
    <a:custClr name="Orange">
      <a:srgbClr val="F05332"/>
    </a:custClr>
    <a:custClr name="75% Orange">
      <a:srgbClr val="F47E65"/>
    </a:custClr>
    <a:custClr name="50% Orange">
      <a:srgbClr val="F7A998"/>
    </a:custClr>
    <a:custClr name="25% Orange">
      <a:srgbClr val="FBD4C0"/>
    </a:custClr>
  </a:custClr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ZTAKI SZÍNEK">
    <a:dk1>
      <a:srgbClr val="254093"/>
    </a:dk1>
    <a:lt1>
      <a:sysClr val="window" lastClr="FFFFFF"/>
    </a:lt1>
    <a:dk2>
      <a:srgbClr val="254093"/>
    </a:dk2>
    <a:lt2>
      <a:srgbClr val="FFFFFF"/>
    </a:lt2>
    <a:accent1>
      <a:srgbClr val="F2C314"/>
    </a:accent1>
    <a:accent2>
      <a:srgbClr val="78C525"/>
    </a:accent2>
    <a:accent3>
      <a:srgbClr val="EE5C35"/>
    </a:accent3>
    <a:accent4>
      <a:srgbClr val="9451E7"/>
    </a:accent4>
    <a:accent5>
      <a:srgbClr val="4865BE"/>
    </a:accent5>
    <a:accent6>
      <a:srgbClr val="5E7AD1"/>
    </a:accent6>
    <a:hlink>
      <a:srgbClr val="7D96E3"/>
    </a:hlink>
    <a:folHlink>
      <a:srgbClr val="87898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5124</TotalTime>
  <Words>1085</Words>
  <Application>Microsoft Office PowerPoint</Application>
  <PresentationFormat>Szélesvásznú</PresentationFormat>
  <Paragraphs>205</Paragraphs>
  <Slides>28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4</vt:i4>
      </vt:variant>
      <vt:variant>
        <vt:lpstr>Diacímek</vt:lpstr>
      </vt:variant>
      <vt:variant>
        <vt:i4>28</vt:i4>
      </vt:variant>
    </vt:vector>
  </HeadingPairs>
  <TitlesOfParts>
    <vt:vector size="38" baseType="lpstr">
      <vt:lpstr>Arial</vt:lpstr>
      <vt:lpstr>Calibri</vt:lpstr>
      <vt:lpstr>HP Simplified</vt:lpstr>
      <vt:lpstr>Open Sans</vt:lpstr>
      <vt:lpstr>Open Sans Semibold</vt:lpstr>
      <vt:lpstr>Wingdings</vt:lpstr>
      <vt:lpstr>SZTAKI_PPT</vt:lpstr>
      <vt:lpstr>1_SZTAKI_PPT</vt:lpstr>
      <vt:lpstr>2_SZTAKI_PPT</vt:lpstr>
      <vt:lpstr>3_SZTAKI_PPT</vt:lpstr>
      <vt:lpstr>Túl az IaaS cloud szolgáltatásokon – jelen helyzet és jövőbeli tervek</vt:lpstr>
      <vt:lpstr>Miért válasszuk az MTA Cloud-ot?</vt:lpstr>
      <vt:lpstr>Felhasználók támogatása</vt:lpstr>
      <vt:lpstr>Felhasználók támogatása</vt:lpstr>
      <vt:lpstr>Felhasználók támogatása</vt:lpstr>
      <vt:lpstr>Felhasználást segítő PaaS szolgáltatások</vt:lpstr>
      <vt:lpstr>Szolgáltatás lapok felépítése</vt:lpstr>
      <vt:lpstr>PowerPoint bemutató</vt:lpstr>
      <vt:lpstr>MTA Cloud Job Wizard</vt:lpstr>
      <vt:lpstr>Job Wizard funkcionalitás</vt:lpstr>
      <vt:lpstr>3. lépés: parametrikus inputok megadása</vt:lpstr>
      <vt:lpstr>6. lépés: output fájlok megadása</vt:lpstr>
      <vt:lpstr>Futtatás menedzselése</vt:lpstr>
      <vt:lpstr>gUSE Workflow</vt:lpstr>
      <vt:lpstr>Cloud alkalmazásokat támogató portál: WS-PGRADE/gUSE</vt:lpstr>
      <vt:lpstr>Mi az Occopus?</vt:lpstr>
      <vt:lpstr>Autodock virtuális infrastruktúra létrehozása az MTA Cloudban Occopus segítségével</vt:lpstr>
      <vt:lpstr>Occopus leírói</vt:lpstr>
      <vt:lpstr>Mi a Hadoop?</vt:lpstr>
      <vt:lpstr>Hadoop architektúra és létrehozása a felhőben</vt:lpstr>
      <vt:lpstr>Hadoop használatának lépései</vt:lpstr>
      <vt:lpstr>Docker klaszter létrehozása az MTA Cloudban Occopus segítségével</vt:lpstr>
      <vt:lpstr>Docker klaszter használata</vt:lpstr>
      <vt:lpstr>Mi az a DataAvenue?</vt:lpstr>
      <vt:lpstr>Flowbster koncepció</vt:lpstr>
      <vt:lpstr>Data Avenue használata workflow belsejében</vt:lpstr>
      <vt:lpstr>Összefoglalás</vt:lpstr>
      <vt:lpstr>Köszönöm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Adatmozgatás az MTA Cloudon DataAvenue segítségével</dc:title>
  <dc:creator>Kacsuk Péter</dc:creator>
  <cp:lastModifiedBy>Enikő</cp:lastModifiedBy>
  <cp:revision>62</cp:revision>
  <dcterms:created xsi:type="dcterms:W3CDTF">2017-11-02T08:54:17Z</dcterms:created>
  <dcterms:modified xsi:type="dcterms:W3CDTF">2017-11-20T14:18:21Z</dcterms:modified>
</cp:coreProperties>
</file>